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423" r:id="rId2"/>
    <p:sldId id="424" r:id="rId3"/>
    <p:sldId id="425" r:id="rId4"/>
    <p:sldId id="390" r:id="rId5"/>
    <p:sldId id="429" r:id="rId6"/>
    <p:sldId id="430" r:id="rId7"/>
    <p:sldId id="431" r:id="rId8"/>
    <p:sldId id="432" r:id="rId9"/>
    <p:sldId id="433" r:id="rId10"/>
    <p:sldId id="434" r:id="rId11"/>
    <p:sldId id="436" r:id="rId12"/>
    <p:sldId id="479" r:id="rId13"/>
    <p:sldId id="440" r:id="rId14"/>
    <p:sldId id="439" r:id="rId15"/>
    <p:sldId id="441" r:id="rId16"/>
    <p:sldId id="442" r:id="rId17"/>
    <p:sldId id="470" r:id="rId18"/>
    <p:sldId id="443" r:id="rId19"/>
    <p:sldId id="444" r:id="rId20"/>
    <p:sldId id="445" r:id="rId21"/>
    <p:sldId id="446" r:id="rId22"/>
    <p:sldId id="448" r:id="rId23"/>
    <p:sldId id="447" r:id="rId24"/>
    <p:sldId id="449" r:id="rId25"/>
    <p:sldId id="458" r:id="rId26"/>
    <p:sldId id="480" r:id="rId27"/>
    <p:sldId id="459" r:id="rId28"/>
    <p:sldId id="460" r:id="rId29"/>
    <p:sldId id="461" r:id="rId30"/>
    <p:sldId id="462" r:id="rId31"/>
    <p:sldId id="463" r:id="rId32"/>
    <p:sldId id="481" r:id="rId33"/>
    <p:sldId id="482" r:id="rId34"/>
    <p:sldId id="483" r:id="rId35"/>
    <p:sldId id="464" r:id="rId36"/>
    <p:sldId id="465" r:id="rId37"/>
    <p:sldId id="466" r:id="rId38"/>
    <p:sldId id="467" r:id="rId39"/>
    <p:sldId id="384" r:id="rId40"/>
    <p:sldId id="386" r:id="rId4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C07"/>
    <a:srgbClr val="FFFF00"/>
    <a:srgbClr val="FFFF66"/>
    <a:srgbClr val="144698"/>
    <a:srgbClr val="F0D510"/>
    <a:srgbClr val="0E3B9E"/>
    <a:srgbClr val="152197"/>
    <a:srgbClr val="102464"/>
    <a:srgbClr val="0228A2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34" autoAdjust="0"/>
    <p:restoredTop sz="54839" autoAdjust="0"/>
  </p:normalViewPr>
  <p:slideViewPr>
    <p:cSldViewPr>
      <p:cViewPr varScale="1">
        <p:scale>
          <a:sx n="112" d="100"/>
          <a:sy n="112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99653-9079-41CE-9358-3DC10044A8D5}" type="datetimeFigureOut">
              <a:rPr lang="ko-KR" altLang="en-US" smtClean="0"/>
              <a:t>2016-01-15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042F7-AD29-42D1-8BFF-72781657DD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6955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B078C-E414-425E-A6F1-AEE6698B74DB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681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B078C-E414-425E-A6F1-AEE6698B74DB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681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2016-01-15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7265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2016-01-15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76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2016-01-15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888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2016-01-15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85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2016-01-15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345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2016-01-15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2567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2016-01-15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661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2016-01-15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1465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2016-01-15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968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2016-01-15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907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2016-01-15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129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2022E-9000-48BE-B867-7EA07DB6D7C8}" type="datetimeFigureOut">
              <a:rPr lang="ko-KR" altLang="en-US" smtClean="0"/>
              <a:t>2016-01-15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4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855" y="3934306"/>
            <a:ext cx="1919102" cy="47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5400632" y="4698442"/>
            <a:ext cx="3384376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400" b="1" dirty="0" smtClean="0">
                <a:solidFill>
                  <a:srgbClr val="144698"/>
                </a:solidFill>
              </a:rPr>
              <a:t>장애인식개선사업 </a:t>
            </a:r>
            <a:r>
              <a:rPr lang="ko-KR" altLang="en-US" sz="1400" b="1" dirty="0">
                <a:solidFill>
                  <a:srgbClr val="144698"/>
                </a:solidFill>
              </a:rPr>
              <a:t>버디</a:t>
            </a:r>
            <a:r>
              <a:rPr lang="en-US" altLang="ko-KR" sz="1400" b="1" dirty="0">
                <a:solidFill>
                  <a:srgbClr val="144698"/>
                </a:solidFill>
              </a:rPr>
              <a:t>&amp;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키디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103" y="1766048"/>
            <a:ext cx="2974478" cy="315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480" y="6486722"/>
            <a:ext cx="2808312" cy="13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5362132" y="4993135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영상동화 </a:t>
            </a:r>
            <a:r>
              <a:rPr lang="ko-KR" altLang="en-US" sz="20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활동지</a:t>
            </a:r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</a:t>
            </a:r>
            <a:endParaRPr lang="en-US" altLang="ko-KR" sz="2000" b="1" dirty="0">
              <a:solidFill>
                <a:srgbClr val="144698"/>
              </a:solidFill>
              <a:effectLst>
                <a:outerShdw blurRad="38100" dist="38100" dir="2700000" algn="tl">
                  <a:schemeClr val="accent2"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788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709896" y="1148005"/>
            <a:ext cx="1152128" cy="1152128"/>
            <a:chOff x="1194811" y="1482756"/>
            <a:chExt cx="1152128" cy="1152128"/>
          </a:xfrm>
        </p:grpSpPr>
        <p:sp>
          <p:nvSpPr>
            <p:cNvPr id="24" name="타원 23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제목 1"/>
          <p:cNvSpPr txBox="1">
            <a:spLocks/>
          </p:cNvSpPr>
          <p:nvPr/>
        </p:nvSpPr>
        <p:spPr>
          <a:xfrm>
            <a:off x="1959728" y="1332391"/>
            <a:ext cx="7056784" cy="78335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나쁜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말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미운 말을 들으면 기분이 나쁘고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좋은 말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고운 말을 들으면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기분이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좋아집니다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고운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말을 따라 토끼의 집을 찾아가 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봅시다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</p:txBody>
      </p:sp>
      <p:pic>
        <p:nvPicPr>
          <p:cNvPr id="1026" name="Picture 2" descr="E:\졸업작품\교육용교재\이미지\ㅇㅇㅇㅇㅇㅇㅇㅇㅇ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94314"/>
            <a:ext cx="5760640" cy="444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27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24" name="타원 23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제목 1"/>
          <p:cNvSpPr txBox="1">
            <a:spLocks/>
          </p:cNvSpPr>
          <p:nvPr/>
        </p:nvSpPr>
        <p:spPr>
          <a:xfrm>
            <a:off x="2337663" y="1586420"/>
            <a:ext cx="6698833" cy="78335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나보다 조금 느리고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공부를 못하는 친구에게 나쁜 말을 하거나 무시한 적이 있나요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 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그런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경험이 있다면 친구에게 사과 하는 말을 써 봅시다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433890" y="2636912"/>
            <a:ext cx="6242566" cy="3709385"/>
            <a:chOff x="3131840" y="2636912"/>
            <a:chExt cx="6242566" cy="3709385"/>
          </a:xfrm>
        </p:grpSpPr>
        <p:sp>
          <p:nvSpPr>
            <p:cNvPr id="38" name="직사각형 37"/>
            <p:cNvSpPr/>
            <p:nvPr/>
          </p:nvSpPr>
          <p:spPr>
            <a:xfrm>
              <a:off x="3131840" y="2636912"/>
              <a:ext cx="6242566" cy="37093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435947" y="2803517"/>
              <a:ext cx="13430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rgbClr val="144698"/>
                  </a:solidFill>
                </a:rPr>
                <a:t>친구야</a:t>
              </a:r>
              <a:r>
                <a:rPr lang="en-US" altLang="ko-KR" sz="1600" b="1" dirty="0" smtClean="0">
                  <a:solidFill>
                    <a:srgbClr val="144698"/>
                  </a:solidFill>
                </a:rPr>
                <a:t>,</a:t>
              </a:r>
            </a:p>
          </p:txBody>
        </p:sp>
        <p:cxnSp>
          <p:nvCxnSpPr>
            <p:cNvPr id="42" name="직선 연결선 41"/>
            <p:cNvCxnSpPr/>
            <p:nvPr/>
          </p:nvCxnSpPr>
          <p:spPr>
            <a:xfrm>
              <a:off x="3563888" y="3501008"/>
              <a:ext cx="5594494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/>
            <p:nvPr/>
          </p:nvCxnSpPr>
          <p:spPr>
            <a:xfrm>
              <a:off x="3563888" y="3947458"/>
              <a:ext cx="5594494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3563888" y="4395258"/>
              <a:ext cx="5594494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3563888" y="4841708"/>
              <a:ext cx="5594494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3563888" y="5289508"/>
              <a:ext cx="5594494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>
              <a:off x="3563888" y="5732696"/>
              <a:ext cx="5594494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869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827584" y="1303791"/>
            <a:ext cx="1152128" cy="1152128"/>
            <a:chOff x="1194811" y="1482756"/>
            <a:chExt cx="1152128" cy="1152128"/>
          </a:xfrm>
        </p:grpSpPr>
        <p:sp>
          <p:nvSpPr>
            <p:cNvPr id="24" name="타원 23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제목 1"/>
          <p:cNvSpPr txBox="1">
            <a:spLocks/>
          </p:cNvSpPr>
          <p:nvPr/>
        </p:nvSpPr>
        <p:spPr>
          <a:xfrm>
            <a:off x="2095205" y="1582789"/>
            <a:ext cx="6869283" cy="156966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강낭콩처럼 우리 반 친구들도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각각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다른 모습과 성격을 가지고 있습니다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나와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우리 반 친구들의 얼굴을 그려서 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모두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함께 하는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콩깍지를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꾸며 봅시다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pic>
        <p:nvPicPr>
          <p:cNvPr id="2050" name="Picture 2" descr="E:\졸업작품\교육용교재\이미지\ㅁㅁㅁㅁㅁㅁ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988" y="3356992"/>
            <a:ext cx="654007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37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승현이와 강낭콩</a:t>
            </a:r>
            <a:endParaRPr lang="en-US" altLang="ko-KR" sz="2000" b="1" dirty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8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졸업작품\교육용교재\이미지\승현이와강낭콩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088" y="1315401"/>
            <a:ext cx="3431174" cy="19124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1763688" y="5129316"/>
            <a:ext cx="7169280" cy="110799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민아</a:t>
            </a:r>
            <a:r>
              <a:rPr lang="ko-KR" altLang="en-US" sz="2000" b="1" dirty="0" smtClean="0">
                <a:solidFill>
                  <a:schemeClr val="accent1"/>
                </a:solidFill>
                <a:latin typeface="+mn-ea"/>
                <a:ea typeface="+mn-ea"/>
              </a:rPr>
              <a:t>네 </a:t>
            </a:r>
            <a:r>
              <a:rPr lang="ko-KR" altLang="en-US" sz="2000" b="1" dirty="0">
                <a:solidFill>
                  <a:schemeClr val="accent1"/>
                </a:solidFill>
                <a:latin typeface="+mn-ea"/>
                <a:ea typeface="+mn-ea"/>
              </a:rPr>
              <a:t>반 친구들이 </a:t>
            </a:r>
            <a:endParaRPr lang="en-US" altLang="ko-KR" sz="2000" b="1" dirty="0" smtClean="0">
              <a:solidFill>
                <a:schemeClr val="accent1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accent1"/>
                </a:solidFill>
                <a:latin typeface="+mn-ea"/>
                <a:ea typeface="+mn-ea"/>
              </a:rPr>
              <a:t>이 </a:t>
            </a:r>
            <a:r>
              <a:rPr lang="ko-KR" altLang="en-US" sz="2000" b="1" dirty="0">
                <a:solidFill>
                  <a:schemeClr val="accent1"/>
                </a:solidFill>
                <a:latin typeface="+mn-ea"/>
                <a:ea typeface="+mn-ea"/>
              </a:rPr>
              <a:t>문제를 어떻게 해결할 수  </a:t>
            </a:r>
            <a:r>
              <a:rPr lang="ko-KR" altLang="en-US" sz="2000" b="1" dirty="0" smtClean="0">
                <a:solidFill>
                  <a:schemeClr val="accent1"/>
                </a:solidFill>
                <a:latin typeface="+mn-ea"/>
                <a:ea typeface="+mn-ea"/>
              </a:rPr>
              <a:t>있을지 생각해 </a:t>
            </a:r>
            <a:r>
              <a:rPr lang="ko-KR" altLang="en-US" sz="2000" b="1" dirty="0">
                <a:solidFill>
                  <a:schemeClr val="accent1"/>
                </a:solidFill>
                <a:latin typeface="+mn-ea"/>
                <a:ea typeface="+mn-ea"/>
              </a:rPr>
              <a:t>봅시다</a:t>
            </a:r>
            <a:r>
              <a:rPr lang="en-US" altLang="ko-KR" sz="2000" b="1" dirty="0">
                <a:solidFill>
                  <a:schemeClr val="accent1"/>
                </a:solidFill>
                <a:latin typeface="+mn-ea"/>
                <a:ea typeface="+mn-ea"/>
              </a:rPr>
              <a:t>.</a:t>
            </a:r>
            <a:endParaRPr lang="ko-KR" altLang="en-US" sz="20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622521" y="1988879"/>
            <a:ext cx="6761650" cy="10618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과학실험을 하고 있는 민아네 반에서 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물을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주면 안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되는 강낭콩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접시에 누군가가 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물을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주는 일이 발생합니다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1621810" y="3793356"/>
            <a:ext cx="1171378" cy="1152128"/>
            <a:chOff x="3203848" y="4221088"/>
            <a:chExt cx="1171378" cy="1152128"/>
          </a:xfrm>
        </p:grpSpPr>
        <p:sp>
          <p:nvSpPr>
            <p:cNvPr id="23" name="타원 22"/>
            <p:cNvSpPr/>
            <p:nvPr/>
          </p:nvSpPr>
          <p:spPr>
            <a:xfrm>
              <a:off x="3203848" y="4221088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23098" y="4533639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 smtClean="0">
                  <a:solidFill>
                    <a:schemeClr val="tx2"/>
                  </a:solidFill>
                </a:rPr>
                <a:t>승현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6" name="제목 1"/>
          <p:cNvSpPr txBox="1">
            <a:spLocks/>
          </p:cNvSpPr>
          <p:nvPr/>
        </p:nvSpPr>
        <p:spPr>
          <a:xfrm>
            <a:off x="2512500" y="4231008"/>
            <a:ext cx="6014577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이가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생명은 다 소중한 거라며 모든 강낭콩 접시에 물을 준 것이었습니다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.</a:t>
            </a: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622521" y="3053607"/>
            <a:ext cx="4669559" cy="10618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알고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보니 친구들보다 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말하고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생각하고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학습하는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것이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조금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느린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922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/>
      <p:bldP spid="26" grpId="0" build="p"/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82809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민아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는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승현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이의 어떤 행동 때문에 화가 났나요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473946"/>
            <a:ext cx="5688632" cy="36913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94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82809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승현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이가 모든 강낭콩 접시에 물을 준 까닭은 무엇인가요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455919"/>
            <a:ext cx="5688632" cy="37093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88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338793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승현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이가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모든 강낭콩 접시에 물을 준 이유를 듣고 나서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민아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는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자신의 어떤 행동을 떠올리고 반성하였나요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411760" y="2780928"/>
            <a:ext cx="5688632" cy="3384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32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5762729" cy="87568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승현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이의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마음을 알게 된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민아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가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친구들에게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제시한 방법은 무엇인가요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675079"/>
            <a:ext cx="5688632" cy="3490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789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승현이와 강낭콩</a:t>
            </a:r>
            <a:endParaRPr lang="en-US" altLang="ko-KR" sz="2000" b="1" dirty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졸업작품\교육용교재\이미지\승현이와강낭콩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" b="1"/>
          <a:stretch/>
        </p:blipFill>
        <p:spPr bwMode="auto">
          <a:xfrm>
            <a:off x="3246979" y="2590380"/>
            <a:ext cx="4637389" cy="25653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611560" y="2570356"/>
            <a:ext cx="2232248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100" b="1" dirty="0" smtClean="0">
                <a:solidFill>
                  <a:srgbClr val="144698"/>
                </a:solidFill>
              </a:rPr>
              <a:t>장애인식개선사업 </a:t>
            </a:r>
            <a:r>
              <a:rPr lang="ko-KR" altLang="en-US" sz="1100" b="1" dirty="0">
                <a:solidFill>
                  <a:srgbClr val="144698"/>
                </a:solidFill>
              </a:rPr>
              <a:t>버디</a:t>
            </a:r>
            <a:r>
              <a:rPr lang="en-US" altLang="ko-KR" sz="1100" b="1" dirty="0">
                <a:solidFill>
                  <a:srgbClr val="144698"/>
                </a:solidFill>
              </a:rPr>
              <a:t>&amp;</a:t>
            </a:r>
            <a:r>
              <a:rPr lang="ko-KR" altLang="en-US" sz="1100" b="1" dirty="0" smtClean="0">
                <a:solidFill>
                  <a:srgbClr val="144698"/>
                </a:solidFill>
              </a:rPr>
              <a:t>키디</a:t>
            </a:r>
            <a:endParaRPr lang="en-US" altLang="ko-KR" sz="1100" b="1" dirty="0" smtClean="0">
              <a:solidFill>
                <a:srgbClr val="144698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1659089" cy="175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592310" y="2831966"/>
            <a:ext cx="1982716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6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영상동화 </a:t>
            </a:r>
            <a:r>
              <a:rPr lang="ko-KR" altLang="en-US" sz="16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활동지</a:t>
            </a:r>
            <a:r>
              <a:rPr lang="ko-KR" altLang="en-US" sz="16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</a:t>
            </a:r>
            <a:endParaRPr lang="en-US" altLang="ko-KR" sz="1600" b="1" dirty="0">
              <a:solidFill>
                <a:srgbClr val="144698"/>
              </a:solidFill>
              <a:effectLst>
                <a:outerShdw blurRad="38100" dist="38100" dir="2700000" algn="tl">
                  <a:schemeClr val="accent2">
                    <a:alpha val="43000"/>
                  </a:schemeClr>
                </a:outerShdw>
              </a:effectLst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246980" y="5229200"/>
            <a:ext cx="3240361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144698"/>
                </a:solidFill>
              </a:rPr>
              <a:t>승현이와 강낭콩</a:t>
            </a:r>
            <a:endParaRPr lang="ko-KR" altLang="en-US" sz="2800" b="1" dirty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9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24" name="타원 23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제목 1"/>
          <p:cNvSpPr txBox="1">
            <a:spLocks/>
          </p:cNvSpPr>
          <p:nvPr/>
        </p:nvSpPr>
        <p:spPr>
          <a:xfrm>
            <a:off x="2337663" y="1442815"/>
            <a:ext cx="6554817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내가 만약 못생긴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강낭콩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이라면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민아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가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콩을 심으며 하는 말을 듣고 어떤 기분이 들었을까요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352872" y="2454656"/>
            <a:ext cx="5747520" cy="1093043"/>
            <a:chOff x="2352872" y="2367850"/>
            <a:chExt cx="5747520" cy="1093043"/>
          </a:xfrm>
        </p:grpSpPr>
        <p:sp>
          <p:nvSpPr>
            <p:cNvPr id="19" name="직사각형 18"/>
            <p:cNvSpPr/>
            <p:nvPr/>
          </p:nvSpPr>
          <p:spPr>
            <a:xfrm>
              <a:off x="2352872" y="2367850"/>
              <a:ext cx="5747520" cy="10930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60127" y="2399064"/>
              <a:ext cx="5496249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400" b="1" dirty="0">
                  <a:solidFill>
                    <a:srgbClr val="144698"/>
                  </a:solidFill>
                </a:rPr>
                <a:t>예쁘게 생긴 강낭콩은 조건이 좋은 첫 번째 접시에 들어가고</a:t>
              </a:r>
              <a:r>
                <a:rPr lang="en-US" altLang="ko-KR" sz="1400" b="1" dirty="0">
                  <a:solidFill>
                    <a:srgbClr val="144698"/>
                  </a:solidFill>
                </a:rPr>
                <a:t>,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400" b="1" dirty="0">
                  <a:solidFill>
                    <a:srgbClr val="144698"/>
                  </a:solidFill>
                </a:rPr>
                <a:t>제일 못생긴 너희들은 아이스 팩이 있는 스티로폼 상자 속 접시로 들어가고</a:t>
              </a:r>
              <a:r>
                <a:rPr lang="en-US" altLang="ko-KR" sz="1400" b="1" dirty="0">
                  <a:solidFill>
                    <a:srgbClr val="144698"/>
                  </a:solidFill>
                </a:rPr>
                <a:t>………. 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</p:txBody>
        </p:sp>
      </p:grpSp>
      <p:pic>
        <p:nvPicPr>
          <p:cNvPr id="3074" name="Picture 2" descr="E:\졸업작품\교육용교재\이미지\ㅏㅏ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682" y="5641801"/>
            <a:ext cx="10001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구름 모양 설명선 2"/>
          <p:cNvSpPr/>
          <p:nvPr/>
        </p:nvSpPr>
        <p:spPr>
          <a:xfrm rot="20693557" flipH="1">
            <a:off x="1662317" y="3697991"/>
            <a:ext cx="4414258" cy="2570308"/>
          </a:xfrm>
          <a:prstGeom prst="cloudCallout">
            <a:avLst>
              <a:gd name="adj1" fmla="val -42302"/>
              <a:gd name="adj2" fmla="val 724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262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866954"/>
            <a:ext cx="6482809" cy="129266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가치란 사람들이 가장 중요하다고 생각하는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목표나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태도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물건 등을 말합니다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승현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이는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무엇에 가치를 두었는지 보기에서 찾아봅시다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2411760" y="3640261"/>
            <a:ext cx="3960900" cy="1683077"/>
            <a:chOff x="2771800" y="3258091"/>
            <a:chExt cx="3960900" cy="1683077"/>
          </a:xfrm>
        </p:grpSpPr>
        <p:sp>
          <p:nvSpPr>
            <p:cNvPr id="10" name="직사각형 9"/>
            <p:cNvSpPr/>
            <p:nvPr/>
          </p:nvSpPr>
          <p:spPr>
            <a:xfrm>
              <a:off x="2771800" y="3258091"/>
              <a:ext cx="3960900" cy="6480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79055" y="3362036"/>
              <a:ext cx="37096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rgbClr val="144698"/>
                  </a:solidFill>
                </a:rPr>
                <a:t>&lt;</a:t>
              </a:r>
              <a:r>
                <a:rPr lang="ko-KR" altLang="en-US" sz="2000" b="1" dirty="0" smtClean="0">
                  <a:solidFill>
                    <a:srgbClr val="144698"/>
                  </a:solidFill>
                </a:rPr>
                <a:t>보기</a:t>
              </a:r>
              <a:r>
                <a:rPr lang="en-US" altLang="ko-KR" sz="2000" b="1" dirty="0" smtClean="0">
                  <a:solidFill>
                    <a:srgbClr val="144698"/>
                  </a:solidFill>
                </a:rPr>
                <a:t>&gt; </a:t>
              </a:r>
              <a:r>
                <a:rPr lang="ko-KR" altLang="en-US" sz="2000" b="1" dirty="0" smtClean="0">
                  <a:solidFill>
                    <a:srgbClr val="144698"/>
                  </a:solidFill>
                </a:rPr>
                <a:t>용기</a:t>
              </a:r>
              <a:r>
                <a:rPr lang="en-US" altLang="ko-KR" sz="2000" b="1" dirty="0" smtClean="0">
                  <a:solidFill>
                    <a:srgbClr val="144698"/>
                  </a:solidFill>
                </a:rPr>
                <a:t>, </a:t>
              </a:r>
              <a:r>
                <a:rPr lang="ko-KR" altLang="en-US" sz="2000" b="1" dirty="0" smtClean="0">
                  <a:solidFill>
                    <a:srgbClr val="144698"/>
                  </a:solidFill>
                </a:rPr>
                <a:t>정직</a:t>
              </a:r>
              <a:r>
                <a:rPr lang="en-US" altLang="ko-KR" sz="2000" b="1" dirty="0" smtClean="0">
                  <a:solidFill>
                    <a:srgbClr val="144698"/>
                  </a:solidFill>
                </a:rPr>
                <a:t>, </a:t>
              </a:r>
              <a:r>
                <a:rPr lang="ko-KR" altLang="en-US" sz="2000" b="1" dirty="0" smtClean="0">
                  <a:solidFill>
                    <a:srgbClr val="144698"/>
                  </a:solidFill>
                </a:rPr>
                <a:t>생명</a:t>
              </a:r>
              <a:r>
                <a:rPr lang="en-US" altLang="ko-KR" sz="2000" b="1" dirty="0" smtClean="0">
                  <a:solidFill>
                    <a:srgbClr val="144698"/>
                  </a:solidFill>
                </a:rPr>
                <a:t>, </a:t>
              </a:r>
              <a:r>
                <a:rPr lang="ko-KR" altLang="en-US" sz="2000" b="1" dirty="0" smtClean="0">
                  <a:solidFill>
                    <a:srgbClr val="144698"/>
                  </a:solidFill>
                </a:rPr>
                <a:t>성</a:t>
              </a:r>
              <a:r>
                <a:rPr lang="ko-KR" altLang="en-US" sz="2000" b="1" dirty="0">
                  <a:solidFill>
                    <a:srgbClr val="144698"/>
                  </a:solidFill>
                </a:rPr>
                <a:t>실</a:t>
              </a:r>
              <a:endParaRPr lang="en-US" altLang="ko-KR" sz="20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2771800" y="4293096"/>
              <a:ext cx="3960900" cy="6480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95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044646" y="1565524"/>
            <a:ext cx="6806337" cy="78335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나에게 중요한 가치는 무엇인가요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내가 정말로 중요하게 생각하는 가치는 무엇인지 써봅시다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777025" y="1336044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2132043" y="2661698"/>
            <a:ext cx="6040357" cy="3395594"/>
            <a:chOff x="1547665" y="2661698"/>
            <a:chExt cx="6040357" cy="3395594"/>
          </a:xfrm>
        </p:grpSpPr>
        <p:sp>
          <p:nvSpPr>
            <p:cNvPr id="43" name="직사각형 42"/>
            <p:cNvSpPr/>
            <p:nvPr/>
          </p:nvSpPr>
          <p:spPr>
            <a:xfrm>
              <a:off x="1547665" y="2672916"/>
              <a:ext cx="6040357" cy="8318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83366" y="2661698"/>
              <a:ext cx="52565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600" b="1" dirty="0" smtClean="0">
                  <a:solidFill>
                    <a:srgbClr val="144698"/>
                  </a:solidFill>
                </a:rPr>
                <a:t>&lt;</a:t>
              </a:r>
              <a:r>
                <a:rPr lang="ko-KR" altLang="en-US" sz="1600" b="1" dirty="0" smtClean="0">
                  <a:solidFill>
                    <a:srgbClr val="144698"/>
                  </a:solidFill>
                </a:rPr>
                <a:t>보기</a:t>
              </a:r>
              <a:r>
                <a:rPr lang="en-US" altLang="ko-KR" sz="1600" b="1" dirty="0" smtClean="0">
                  <a:solidFill>
                    <a:srgbClr val="144698"/>
                  </a:solidFill>
                </a:rPr>
                <a:t>&gt; 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행복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, 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믿음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, 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용기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, </a:t>
              </a:r>
              <a:r>
                <a:rPr lang="ko-KR" altLang="en-US" sz="1600" b="1" dirty="0" smtClean="0">
                  <a:solidFill>
                    <a:srgbClr val="144698"/>
                  </a:solidFill>
                </a:rPr>
                <a:t>정직</a:t>
              </a:r>
              <a:r>
                <a:rPr lang="en-US" altLang="ko-KR" sz="1600" b="1" dirty="0" smtClean="0">
                  <a:solidFill>
                    <a:srgbClr val="144698"/>
                  </a:solidFill>
                </a:rPr>
                <a:t>,</a:t>
              </a:r>
              <a:r>
                <a:rPr lang="ko-KR" altLang="en-US" sz="1600" b="1" dirty="0" smtClean="0">
                  <a:solidFill>
                    <a:srgbClr val="144698"/>
                  </a:solidFill>
                </a:rPr>
                <a:t>아낌없이 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베풀어라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, </a:t>
              </a:r>
            </a:p>
            <a:p>
              <a:pPr marL="756000">
                <a:lnSpc>
                  <a:spcPct val="150000"/>
                </a:lnSpc>
              </a:pPr>
              <a:r>
                <a:rPr lang="ko-KR" altLang="en-US" sz="1600" b="1" dirty="0" smtClean="0">
                  <a:solidFill>
                    <a:srgbClr val="144698"/>
                  </a:solidFill>
                </a:rPr>
                <a:t>진리가 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아니면 따르지 마라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, </a:t>
              </a:r>
              <a:r>
                <a:rPr lang="ko-KR" altLang="en-US" sz="1600" b="1" dirty="0" smtClean="0">
                  <a:solidFill>
                    <a:srgbClr val="144698"/>
                  </a:solidFill>
                </a:rPr>
                <a:t>가족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, 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공부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, 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돈  등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1547665" y="3645024"/>
              <a:ext cx="6040357" cy="24122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63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2" y="1448142"/>
            <a:ext cx="6338793" cy="166199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</a:rPr>
              <a:t>제각각 다른 모습의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강낭콩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</a:rPr>
              <a:t>처럼 우리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</a:rPr>
              <a:t>반 친구들의 </a:t>
            </a:r>
            <a:endParaRPr lang="en-US" altLang="ko-KR" sz="16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</a:rPr>
              <a:t>외모나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</a:rPr>
              <a:t>성격은 서로 다르지만 모두 다 소중한 생명입니다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6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</a:rPr>
              <a:t>이야기에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</a:rPr>
              <a:t>나오는 ‘씨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</a:rPr>
              <a:t>.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</a:rPr>
              <a:t>씨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</a:rPr>
              <a:t>.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</a:rPr>
              <a:t>씨’ 노래의 가사를 바꿔 </a:t>
            </a:r>
            <a:endParaRPr lang="en-US" altLang="ko-KR" sz="16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</a:rPr>
              <a:t>친구들과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</a:rPr>
              <a:t>함께 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</a:rPr>
              <a:t>불러 봅시다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</a:rPr>
              <a:t>.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2442203" y="3347527"/>
            <a:ext cx="2497262" cy="2889785"/>
            <a:chOff x="767404" y="3038000"/>
            <a:chExt cx="3550709" cy="3374353"/>
          </a:xfrm>
        </p:grpSpPr>
        <p:sp>
          <p:nvSpPr>
            <p:cNvPr id="29" name="직사각형 28"/>
            <p:cNvSpPr/>
            <p:nvPr/>
          </p:nvSpPr>
          <p:spPr>
            <a:xfrm>
              <a:off x="767404" y="3038000"/>
              <a:ext cx="3550709" cy="33743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1762" y="3087880"/>
              <a:ext cx="3406695" cy="3270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144698"/>
                  </a:solidFill>
                </a:rPr>
                <a:t>씨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. 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씨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. 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씨</a:t>
              </a:r>
              <a:r>
                <a:rPr lang="en-US" altLang="ko-KR" sz="1600" b="1" dirty="0" smtClean="0">
                  <a:solidFill>
                    <a:srgbClr val="144698"/>
                  </a:solidFill>
                </a:rPr>
                <a:t>.</a:t>
              </a:r>
            </a:p>
            <a:p>
              <a:pPr algn="ctr"/>
              <a:endParaRPr lang="en-US" altLang="ko-KR" sz="1600" b="1" dirty="0" smtClean="0">
                <a:solidFill>
                  <a:srgbClr val="144698"/>
                </a:solidFill>
              </a:endParaRPr>
            </a:p>
            <a:p>
              <a:pPr algn="ctr"/>
              <a:r>
                <a:rPr lang="ko-KR" altLang="en-US" sz="1600" b="1" dirty="0" smtClean="0">
                  <a:solidFill>
                    <a:srgbClr val="144698"/>
                  </a:solidFill>
                </a:rPr>
                <a:t>씨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. 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씨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. 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씨</a:t>
              </a:r>
              <a:r>
                <a:rPr lang="en-US" altLang="ko-KR" sz="1600" b="1" dirty="0" smtClean="0">
                  <a:solidFill>
                    <a:srgbClr val="144698"/>
                  </a:solidFill>
                </a:rPr>
                <a:t>.</a:t>
              </a:r>
            </a:p>
            <a:p>
              <a:pPr algn="ctr"/>
              <a:r>
                <a:rPr lang="ko-KR" altLang="en-US" sz="1600" b="1" dirty="0" smtClean="0">
                  <a:solidFill>
                    <a:srgbClr val="144698"/>
                  </a:solidFill>
                </a:rPr>
                <a:t>모습이 달라도</a:t>
              </a:r>
              <a:endParaRPr lang="ko-KR" altLang="en-US" sz="1600" b="1" dirty="0">
                <a:solidFill>
                  <a:srgbClr val="144698"/>
                </a:solidFill>
              </a:endParaRPr>
            </a:p>
            <a:p>
              <a:pPr algn="ctr"/>
              <a:endParaRPr lang="en-US" altLang="ko-KR" sz="1600" b="1" dirty="0" smtClean="0">
                <a:solidFill>
                  <a:srgbClr val="144698"/>
                </a:solidFill>
              </a:endParaRPr>
            </a:p>
            <a:p>
              <a:pPr algn="ctr"/>
              <a:r>
                <a:rPr lang="ko-KR" altLang="en-US" sz="1600" b="1" dirty="0" smtClean="0">
                  <a:solidFill>
                    <a:srgbClr val="144698"/>
                  </a:solidFill>
                </a:rPr>
                <a:t>씨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. 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씨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. 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씨</a:t>
              </a:r>
              <a:r>
                <a:rPr lang="en-US" altLang="ko-KR" sz="1600" b="1" dirty="0" smtClean="0">
                  <a:solidFill>
                    <a:srgbClr val="144698"/>
                  </a:solidFill>
                </a:rPr>
                <a:t>.</a:t>
              </a:r>
            </a:p>
            <a:p>
              <a:pPr algn="ctr"/>
              <a:r>
                <a:rPr lang="ko-KR" altLang="en-US" sz="1600" b="1" dirty="0" smtClean="0">
                  <a:solidFill>
                    <a:srgbClr val="144698"/>
                  </a:solidFill>
                </a:rPr>
                <a:t>다르게 자라도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  <a:p>
              <a:pPr algn="ctr"/>
              <a:endParaRPr lang="en-US" altLang="ko-KR" sz="1600" b="1" dirty="0" smtClean="0">
                <a:solidFill>
                  <a:srgbClr val="144698"/>
                </a:solidFill>
              </a:endParaRPr>
            </a:p>
            <a:p>
              <a:pPr algn="ctr"/>
              <a:r>
                <a:rPr lang="ko-KR" altLang="en-US" sz="1600" b="1" dirty="0" smtClean="0">
                  <a:solidFill>
                    <a:srgbClr val="144698"/>
                  </a:solidFill>
                </a:rPr>
                <a:t>씨</a:t>
              </a:r>
              <a:r>
                <a:rPr lang="en-US" altLang="ko-KR" sz="1600" b="1" dirty="0" smtClean="0">
                  <a:solidFill>
                    <a:srgbClr val="144698"/>
                  </a:solidFill>
                </a:rPr>
                <a:t>. 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씨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. 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씨</a:t>
              </a:r>
              <a:r>
                <a:rPr lang="en-US" altLang="ko-KR" sz="1600" b="1" dirty="0" smtClean="0">
                  <a:solidFill>
                    <a:srgbClr val="144698"/>
                  </a:solidFill>
                </a:rPr>
                <a:t>.</a:t>
              </a:r>
            </a:p>
            <a:p>
              <a:pPr algn="ctr"/>
              <a:r>
                <a:rPr lang="ko-KR" altLang="en-US" sz="1600" b="1" dirty="0" smtClean="0">
                  <a:solidFill>
                    <a:srgbClr val="144698"/>
                  </a:solidFill>
                </a:rPr>
                <a:t>우린 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모두 똑같아</a:t>
              </a:r>
              <a:r>
                <a:rPr lang="en-US" altLang="ko-KR" sz="1600" b="1" dirty="0" smtClean="0">
                  <a:solidFill>
                    <a:srgbClr val="144698"/>
                  </a:solidFill>
                </a:rPr>
                <a:t>.</a:t>
              </a:r>
            </a:p>
            <a:p>
              <a:pPr algn="ctr"/>
              <a:r>
                <a:rPr lang="ko-KR" altLang="en-US" sz="1600" b="1" dirty="0" smtClean="0">
                  <a:solidFill>
                    <a:srgbClr val="144698"/>
                  </a:solidFill>
                </a:rPr>
                <a:t>우리 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모두 잘 클 수 있어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.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5553392" y="3306480"/>
            <a:ext cx="2505435" cy="2930832"/>
            <a:chOff x="4859572" y="2996953"/>
            <a:chExt cx="2505435" cy="2930832"/>
          </a:xfrm>
        </p:grpSpPr>
        <p:sp>
          <p:nvSpPr>
            <p:cNvPr id="31" name="직사각형 30"/>
            <p:cNvSpPr/>
            <p:nvPr/>
          </p:nvSpPr>
          <p:spPr>
            <a:xfrm>
              <a:off x="4859572" y="2996953"/>
              <a:ext cx="2505435" cy="29308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16735" y="3061985"/>
              <a:ext cx="2448272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>
                  <a:solidFill>
                    <a:srgbClr val="144698"/>
                  </a:solidFill>
                </a:rPr>
                <a:t>우리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. 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우리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. 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우리</a:t>
              </a:r>
              <a:r>
                <a:rPr lang="en-US" altLang="ko-KR" sz="1600" b="1" dirty="0" smtClean="0">
                  <a:solidFill>
                    <a:srgbClr val="144698"/>
                  </a:solidFill>
                </a:rPr>
                <a:t>.</a:t>
              </a:r>
            </a:p>
            <a:p>
              <a:pPr algn="ctr"/>
              <a:endParaRPr lang="en-US" altLang="ko-KR" sz="1600" b="1" dirty="0" smtClean="0">
                <a:solidFill>
                  <a:srgbClr val="144698"/>
                </a:solidFill>
              </a:endParaRPr>
            </a:p>
            <a:p>
              <a:pPr algn="ctr"/>
              <a:r>
                <a:rPr lang="ko-KR" altLang="en-US" sz="1600" b="1" dirty="0" smtClean="0">
                  <a:solidFill>
                    <a:srgbClr val="144698"/>
                  </a:solidFill>
                </a:rPr>
                <a:t>우리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. 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우리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. 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우리</a:t>
              </a:r>
              <a:r>
                <a:rPr lang="en-US" altLang="ko-KR" sz="1600" b="1" dirty="0" smtClean="0">
                  <a:solidFill>
                    <a:srgbClr val="144698"/>
                  </a:solidFill>
                </a:rPr>
                <a:t>.</a:t>
              </a:r>
            </a:p>
            <a:p>
              <a:pPr algn="ctr"/>
              <a:r>
                <a:rPr lang="en-US" altLang="ko-KR" sz="1600" b="1" dirty="0" smtClean="0">
                  <a:solidFill>
                    <a:srgbClr val="144698"/>
                  </a:solidFill>
                </a:rPr>
                <a:t>(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①           )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이 </a:t>
              </a:r>
              <a:r>
                <a:rPr lang="ko-KR" altLang="en-US" sz="1600" b="1" dirty="0" smtClean="0">
                  <a:solidFill>
                    <a:srgbClr val="144698"/>
                  </a:solidFill>
                </a:rPr>
                <a:t>달라도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	</a:t>
              </a:r>
            </a:p>
            <a:p>
              <a:pPr algn="ctr"/>
              <a:r>
                <a:rPr lang="ko-KR" altLang="en-US" sz="1600" b="1" dirty="0" smtClean="0">
                  <a:solidFill>
                    <a:srgbClr val="144698"/>
                  </a:solidFill>
                </a:rPr>
                <a:t>우리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. 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우리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. 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우리</a:t>
              </a:r>
              <a:r>
                <a:rPr lang="en-US" altLang="ko-KR" sz="1600" b="1" dirty="0" smtClean="0">
                  <a:solidFill>
                    <a:srgbClr val="144698"/>
                  </a:solidFill>
                </a:rPr>
                <a:t>.</a:t>
              </a:r>
            </a:p>
            <a:p>
              <a:pPr algn="ctr"/>
              <a:r>
                <a:rPr lang="ko-KR" altLang="en-US" sz="1600" b="1" dirty="0" smtClean="0">
                  <a:solidFill>
                    <a:srgbClr val="144698"/>
                  </a:solidFill>
                </a:rPr>
                <a:t>다르게 자라도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  <a:p>
              <a:pPr algn="ctr"/>
              <a:endParaRPr lang="en-US" altLang="ko-KR" sz="1600" b="1" dirty="0" smtClean="0">
                <a:solidFill>
                  <a:srgbClr val="144698"/>
                </a:solidFill>
              </a:endParaRPr>
            </a:p>
            <a:p>
              <a:pPr algn="ctr"/>
              <a:r>
                <a:rPr lang="ko-KR" altLang="en-US" sz="1600" b="1" dirty="0" smtClean="0">
                  <a:solidFill>
                    <a:srgbClr val="144698"/>
                  </a:solidFill>
                </a:rPr>
                <a:t>우리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. 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우리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. 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우리</a:t>
              </a:r>
              <a:r>
                <a:rPr lang="en-US" altLang="ko-KR" sz="1600" b="1" dirty="0" smtClean="0">
                  <a:solidFill>
                    <a:srgbClr val="144698"/>
                  </a:solidFill>
                </a:rPr>
                <a:t>.</a:t>
              </a:r>
            </a:p>
            <a:p>
              <a:pPr algn="ctr"/>
              <a:r>
                <a:rPr lang="ko-KR" altLang="en-US" sz="1600" b="1" dirty="0" smtClean="0">
                  <a:solidFill>
                    <a:srgbClr val="144698"/>
                  </a:solidFill>
                </a:rPr>
                <a:t>우린 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모두 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(②             </a:t>
              </a:r>
              <a:r>
                <a:rPr lang="en-US" altLang="ko-KR" sz="1600" b="1" dirty="0" smtClean="0">
                  <a:solidFill>
                    <a:srgbClr val="144698"/>
                  </a:solidFill>
                </a:rPr>
                <a:t>)</a:t>
              </a:r>
            </a:p>
            <a:p>
              <a:pPr algn="ctr"/>
              <a:r>
                <a:rPr lang="ko-KR" altLang="en-US" sz="1600" b="1" dirty="0" smtClean="0">
                  <a:solidFill>
                    <a:srgbClr val="144698"/>
                  </a:solidFill>
                </a:rPr>
                <a:t>우리 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모두 잘 클 수 있어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. 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</p:grpSp>
      <p:sp>
        <p:nvSpPr>
          <p:cNvPr id="9" name="오른쪽 화살표 8"/>
          <p:cNvSpPr/>
          <p:nvPr/>
        </p:nvSpPr>
        <p:spPr>
          <a:xfrm>
            <a:off x="5121804" y="4890655"/>
            <a:ext cx="288032" cy="2997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89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556792"/>
            <a:ext cx="6540079" cy="166199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</a:rPr>
              <a:t>모양이 </a:t>
            </a:r>
            <a:r>
              <a:rPr lang="ko-KR" altLang="en-US" sz="1600" b="1" dirty="0" err="1">
                <a:solidFill>
                  <a:schemeClr val="tx2"/>
                </a:solidFill>
                <a:latin typeface="+mn-ea"/>
              </a:rPr>
              <a:t>제각각인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강낭콩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</a:rPr>
              <a:t>처럼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</a:rPr>
              <a:t>우리 반 친구들도 각자 다른 모습과 </a:t>
            </a:r>
            <a:endParaRPr lang="en-US" altLang="ko-KR" sz="16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</a:rPr>
              <a:t>다른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</a:rPr>
              <a:t>성격을 가지고 있습니다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6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</a:rPr>
              <a:t>강낭콩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</a:rPr>
              <a:t>그림에 나와 우리 반 친구들의 얼굴을 그려서 </a:t>
            </a:r>
            <a:endParaRPr lang="en-US" altLang="ko-KR" sz="16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</a:rPr>
              <a:t>서로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</a:rPr>
              <a:t>다른 우리 반 친구들이 함께 하는 강낭콩 콩깍지를 꾸며 봅시다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5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2" descr="E:\졸업작품\교육용교재\이미지\ㅁㅁㅁㅁㅁㅁ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663" y="3429000"/>
            <a:ext cx="654007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82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승현이와 강낭콩</a:t>
            </a:r>
            <a:endParaRPr lang="en-US" altLang="ko-KR" sz="2000" b="1" dirty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1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 txBox="1">
            <a:spLocks/>
          </p:cNvSpPr>
          <p:nvPr/>
        </p:nvSpPr>
        <p:spPr>
          <a:xfrm>
            <a:off x="2483324" y="5057308"/>
            <a:ext cx="6327524" cy="110799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민아</a:t>
            </a:r>
            <a:r>
              <a:rPr lang="ko-KR" altLang="en-US" sz="2000" b="1" dirty="0" smtClean="0">
                <a:solidFill>
                  <a:schemeClr val="accent1"/>
                </a:solidFill>
                <a:latin typeface="+mn-ea"/>
                <a:ea typeface="+mn-ea"/>
              </a:rPr>
              <a:t>네 </a:t>
            </a:r>
            <a:r>
              <a:rPr lang="ko-KR" altLang="en-US" sz="2000" b="1" dirty="0">
                <a:solidFill>
                  <a:schemeClr val="accent1"/>
                </a:solidFill>
                <a:latin typeface="+mn-ea"/>
                <a:ea typeface="+mn-ea"/>
              </a:rPr>
              <a:t>반 친구들이 </a:t>
            </a:r>
            <a:endParaRPr lang="en-US" altLang="ko-KR" sz="2000" b="1" dirty="0" smtClean="0">
              <a:solidFill>
                <a:schemeClr val="accent1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accent1"/>
                </a:solidFill>
                <a:latin typeface="+mn-ea"/>
                <a:ea typeface="+mn-ea"/>
              </a:rPr>
              <a:t>이 </a:t>
            </a:r>
            <a:r>
              <a:rPr lang="ko-KR" altLang="en-US" sz="2000" b="1" dirty="0">
                <a:solidFill>
                  <a:schemeClr val="accent1"/>
                </a:solidFill>
                <a:latin typeface="+mn-ea"/>
                <a:ea typeface="+mn-ea"/>
              </a:rPr>
              <a:t>문제를 해결해 나갈 수 </a:t>
            </a:r>
            <a:r>
              <a:rPr lang="ko-KR" altLang="en-US" sz="2000" b="1" dirty="0" smtClean="0">
                <a:solidFill>
                  <a:schemeClr val="accent1"/>
                </a:solidFill>
                <a:latin typeface="+mn-ea"/>
                <a:ea typeface="+mn-ea"/>
              </a:rPr>
              <a:t>있는 방법을 </a:t>
            </a:r>
            <a:r>
              <a:rPr lang="ko-KR" altLang="en-US" sz="2000" b="1" dirty="0">
                <a:solidFill>
                  <a:schemeClr val="accent1"/>
                </a:solidFill>
                <a:latin typeface="+mn-ea"/>
                <a:ea typeface="+mn-ea"/>
              </a:rPr>
              <a:t>생각해 봅시다</a:t>
            </a:r>
            <a:r>
              <a:rPr lang="en-US" altLang="ko-KR" sz="2000" b="1" dirty="0" smtClean="0">
                <a:solidFill>
                  <a:schemeClr val="accent1"/>
                </a:solidFill>
                <a:latin typeface="+mn-ea"/>
                <a:ea typeface="+mn-ea"/>
              </a:rPr>
              <a:t>.</a:t>
            </a:r>
            <a:endParaRPr lang="ko-KR" altLang="en-US" sz="20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955946" y="2034895"/>
            <a:ext cx="4552157" cy="138499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과학 시간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, 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강낭콩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싹을 키우는 조건을 실험하고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있는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민아네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반에서 물을 주지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말아야 할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강낭콩 접시에 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누군가가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계속 물을 주는 사건이 발생합니다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2339752" y="3729119"/>
            <a:ext cx="1171378" cy="1152128"/>
            <a:chOff x="3203848" y="4221088"/>
            <a:chExt cx="1171378" cy="1152128"/>
          </a:xfrm>
        </p:grpSpPr>
        <p:sp>
          <p:nvSpPr>
            <p:cNvPr id="23" name="타원 22"/>
            <p:cNvSpPr/>
            <p:nvPr/>
          </p:nvSpPr>
          <p:spPr>
            <a:xfrm>
              <a:off x="3203848" y="4221088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23098" y="4533639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 smtClean="0">
                  <a:solidFill>
                    <a:schemeClr val="tx2"/>
                  </a:solidFill>
                </a:rPr>
                <a:t>승현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6" name="제목 1"/>
          <p:cNvSpPr txBox="1">
            <a:spLocks/>
          </p:cNvSpPr>
          <p:nvPr/>
        </p:nvSpPr>
        <p:spPr>
          <a:xfrm>
            <a:off x="3266232" y="4202504"/>
            <a:ext cx="5328592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이가 생명은 다 소중하다며 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모든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강낭콩 접시에 물을 준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것이었습니다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>.</a:t>
            </a:r>
            <a:endParaRPr lang="en-US" altLang="ko-KR" sz="1400" b="1" dirty="0">
              <a:solidFill>
                <a:schemeClr val="tx2"/>
              </a:solidFill>
              <a:latin typeface="+mn-ea"/>
            </a:endParaRPr>
          </a:p>
        </p:txBody>
      </p:sp>
      <p:pic>
        <p:nvPicPr>
          <p:cNvPr id="3074" name="Picture 2" descr="E:\졸업작품\교육용교재\이미지\승현이와강낭콩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" r="2015"/>
          <a:stretch/>
        </p:blipFill>
        <p:spPr bwMode="auto">
          <a:xfrm>
            <a:off x="5148064" y="1351912"/>
            <a:ext cx="3485959" cy="19216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제목 1"/>
          <p:cNvSpPr txBox="1">
            <a:spLocks/>
          </p:cNvSpPr>
          <p:nvPr/>
        </p:nvSpPr>
        <p:spPr>
          <a:xfrm>
            <a:off x="955946" y="3607856"/>
            <a:ext cx="1671837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알고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보니 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지적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발달이 느린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4417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/>
      <p:bldP spid="26" grpId="0" build="p"/>
      <p:bldP spid="1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24" name="타원 23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제목 1"/>
          <p:cNvSpPr txBox="1">
            <a:spLocks/>
          </p:cNvSpPr>
          <p:nvPr/>
        </p:nvSpPr>
        <p:spPr>
          <a:xfrm>
            <a:off x="2337663" y="1556792"/>
            <a:ext cx="6554817" cy="152202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모든 친구들은 다 소중하다고 말하면서도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나보다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조금 느리고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공부를 못하는 친구에게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무시하는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말이나 부정적인 말을 한 적이 있었나요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그런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경험이 있다면 이야기해 보고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왜 그랬는지 이유를 말해봅시다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306500" y="3158992"/>
            <a:ext cx="5829233" cy="3409724"/>
            <a:chOff x="2273248" y="2726944"/>
            <a:chExt cx="5829233" cy="3409724"/>
          </a:xfrm>
        </p:grpSpPr>
        <p:grpSp>
          <p:nvGrpSpPr>
            <p:cNvPr id="30" name="그룹 29"/>
            <p:cNvGrpSpPr/>
            <p:nvPr/>
          </p:nvGrpSpPr>
          <p:grpSpPr>
            <a:xfrm>
              <a:off x="2276057" y="2726944"/>
              <a:ext cx="5824335" cy="1638160"/>
              <a:chOff x="2276057" y="2726944"/>
              <a:chExt cx="5824335" cy="1638160"/>
            </a:xfrm>
          </p:grpSpPr>
          <p:sp>
            <p:nvSpPr>
              <p:cNvPr id="31" name="직사각형 30"/>
              <p:cNvSpPr/>
              <p:nvPr/>
            </p:nvSpPr>
            <p:spPr>
              <a:xfrm>
                <a:off x="2411760" y="3140968"/>
                <a:ext cx="5688632" cy="12241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제목 1"/>
              <p:cNvSpPr txBox="1">
                <a:spLocks/>
              </p:cNvSpPr>
              <p:nvPr/>
            </p:nvSpPr>
            <p:spPr>
              <a:xfrm>
                <a:off x="2276057" y="2726944"/>
                <a:ext cx="5400600" cy="4140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lnSpc>
                    <a:spcPct val="150000"/>
                  </a:lnSpc>
                </a:pPr>
                <a:r>
                  <a:rPr lang="en-US" altLang="ko-KR" sz="1600" b="1" dirty="0" smtClean="0">
                    <a:solidFill>
                      <a:srgbClr val="144698"/>
                    </a:solidFill>
                    <a:latin typeface="+mn-ea"/>
                    <a:ea typeface="+mn-ea"/>
                  </a:rPr>
                  <a:t>▶</a:t>
                </a:r>
                <a:r>
                  <a:rPr lang="ko-KR" altLang="en-US" sz="1600" b="1" dirty="0" smtClean="0">
                    <a:solidFill>
                      <a:srgbClr val="144698"/>
                    </a:solidFill>
                    <a:latin typeface="+mn-ea"/>
                    <a:ea typeface="+mn-ea"/>
                  </a:rPr>
                  <a:t>나의 경험</a:t>
                </a:r>
                <a:endParaRPr lang="en-US" altLang="ko-KR" sz="1600" b="1" dirty="0" smtClean="0">
                  <a:solidFill>
                    <a:srgbClr val="144698"/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33" name="그룹 32"/>
            <p:cNvGrpSpPr/>
            <p:nvPr/>
          </p:nvGrpSpPr>
          <p:grpSpPr>
            <a:xfrm>
              <a:off x="2273248" y="4465748"/>
              <a:ext cx="5829233" cy="1670920"/>
              <a:chOff x="2273248" y="3933056"/>
              <a:chExt cx="5829233" cy="1670920"/>
            </a:xfrm>
          </p:grpSpPr>
          <p:sp>
            <p:nvSpPr>
              <p:cNvPr id="34" name="직사각형 33"/>
              <p:cNvSpPr/>
              <p:nvPr/>
            </p:nvSpPr>
            <p:spPr>
              <a:xfrm>
                <a:off x="2413849" y="4336468"/>
                <a:ext cx="5688632" cy="126750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제목 1"/>
              <p:cNvSpPr txBox="1">
                <a:spLocks/>
              </p:cNvSpPr>
              <p:nvPr/>
            </p:nvSpPr>
            <p:spPr>
              <a:xfrm>
                <a:off x="2273248" y="3933056"/>
                <a:ext cx="5400600" cy="4140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lnSpc>
                    <a:spcPct val="150000"/>
                  </a:lnSpc>
                </a:pPr>
                <a:r>
                  <a:rPr lang="en-US" altLang="ko-KR" sz="1600" b="1" dirty="0" smtClean="0">
                    <a:solidFill>
                      <a:srgbClr val="144698"/>
                    </a:solidFill>
                    <a:latin typeface="+mn-ea"/>
                  </a:rPr>
                  <a:t>▶</a:t>
                </a:r>
                <a:r>
                  <a:rPr lang="ko-KR" altLang="en-US" sz="1600" b="1" dirty="0" smtClean="0">
                    <a:solidFill>
                      <a:srgbClr val="144698"/>
                    </a:solidFill>
                    <a:latin typeface="+mn-ea"/>
                  </a:rPr>
                  <a:t>그렇게 말한 이유</a:t>
                </a:r>
                <a:endParaRPr lang="en-US" altLang="ko-KR" sz="1600" b="1" dirty="0" smtClean="0">
                  <a:solidFill>
                    <a:srgbClr val="144698"/>
                  </a:solidFill>
                  <a:latin typeface="+mn-ea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382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82809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어떻게 하면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민아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네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반 친구들이 과학실험을 잘 끝낼 수 있을까요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좋은 방법을 생각해 봅시다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2411760" y="3015174"/>
            <a:ext cx="6048672" cy="3051229"/>
            <a:chOff x="1457504" y="3015174"/>
            <a:chExt cx="6589490" cy="3051229"/>
          </a:xfrm>
        </p:grpSpPr>
        <p:sp>
          <p:nvSpPr>
            <p:cNvPr id="19" name="직사각형 18"/>
            <p:cNvSpPr/>
            <p:nvPr/>
          </p:nvSpPr>
          <p:spPr>
            <a:xfrm>
              <a:off x="1457505" y="3015174"/>
              <a:ext cx="6589489" cy="6480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57505" y="3119119"/>
              <a:ext cx="65894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>
                  <a:solidFill>
                    <a:srgbClr val="144698"/>
                  </a:solidFill>
                </a:rPr>
                <a:t> 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예시 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) 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옆 반에서 실험한 강낭콩 접시를 빌려 관찰한다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.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1457504" y="3906163"/>
              <a:ext cx="6589489" cy="21602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486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512802"/>
            <a:ext cx="6482809" cy="138499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</a:rPr>
              <a:t>과학 실험을 처음 계획대로 계속 한다면 </a:t>
            </a:r>
            <a:endParaRPr lang="en-US" altLang="ko-KR" sz="1600" b="1" dirty="0" smtClean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승현</a:t>
            </a:r>
            <a:r>
              <a:rPr lang="ko-KR" altLang="en-US" sz="1600" b="1" dirty="0" smtClean="0">
                <a:solidFill>
                  <a:schemeClr val="tx2"/>
                </a:solidFill>
              </a:rPr>
              <a:t>이를 </a:t>
            </a:r>
            <a:r>
              <a:rPr lang="ko-KR" altLang="en-US" sz="1600" b="1" dirty="0">
                <a:solidFill>
                  <a:schemeClr val="tx2"/>
                </a:solidFill>
              </a:rPr>
              <a:t>이해시킬 필요가 있습니다</a:t>
            </a:r>
            <a:r>
              <a:rPr lang="en-US" altLang="ko-KR" sz="1600" b="1" dirty="0">
                <a:solidFill>
                  <a:schemeClr val="tx2"/>
                </a:solidFill>
              </a:rPr>
              <a:t>. </a:t>
            </a:r>
            <a:endParaRPr lang="en-US" altLang="ko-KR" sz="1600" b="1" dirty="0" smtClean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승현</a:t>
            </a:r>
            <a:r>
              <a:rPr lang="ko-KR" altLang="en-US" sz="1600" b="1" dirty="0" smtClean="0">
                <a:solidFill>
                  <a:schemeClr val="tx2"/>
                </a:solidFill>
              </a:rPr>
              <a:t>이가 </a:t>
            </a:r>
            <a:r>
              <a:rPr lang="ko-KR" altLang="en-US" sz="1600" b="1" dirty="0">
                <a:solidFill>
                  <a:schemeClr val="tx2"/>
                </a:solidFill>
              </a:rPr>
              <a:t>기분 나쁘지 않도록 </a:t>
            </a:r>
            <a:r>
              <a:rPr lang="ko-KR" alt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승현</a:t>
            </a:r>
            <a:r>
              <a:rPr lang="ko-KR" altLang="en-US" sz="1600" b="1" dirty="0" smtClean="0">
                <a:solidFill>
                  <a:schemeClr val="tx2"/>
                </a:solidFill>
              </a:rPr>
              <a:t>이를 </a:t>
            </a:r>
            <a:r>
              <a:rPr lang="ko-KR" altLang="en-US" sz="1600" b="1" dirty="0">
                <a:solidFill>
                  <a:schemeClr val="tx2"/>
                </a:solidFill>
              </a:rPr>
              <a:t>설득하는 글을 써 봅시다</a:t>
            </a:r>
            <a:r>
              <a:rPr lang="en-US" altLang="ko-KR" sz="1600" b="1" dirty="0">
                <a:solidFill>
                  <a:schemeClr val="tx2"/>
                </a:solidFill>
              </a:rPr>
              <a:t>.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2428386" y="3132655"/>
            <a:ext cx="5906745" cy="30694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340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승현이와 강낭콩</a:t>
            </a:r>
            <a:endParaRPr lang="en-US" altLang="ko-KR" sz="2000" b="1" dirty="0" smtClean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57496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3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졸업작품\교육용교재\이미지\noname01ㅋㅋㅋㅋㅋ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94938"/>
            <a:ext cx="5434387" cy="335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40385" y="1080263"/>
            <a:ext cx="6552095" cy="203132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승현</a:t>
            </a:r>
            <a:r>
              <a:rPr lang="ko-KR" altLang="en-US" sz="1600" b="1" dirty="0" smtClean="0">
                <a:solidFill>
                  <a:schemeClr val="tx2"/>
                </a:solidFill>
              </a:rPr>
              <a:t>이는 </a:t>
            </a:r>
            <a:r>
              <a:rPr lang="ko-KR" altLang="en-US" sz="1600" b="1" dirty="0">
                <a:solidFill>
                  <a:schemeClr val="tx2"/>
                </a:solidFill>
              </a:rPr>
              <a:t>실험보다 </a:t>
            </a:r>
            <a:endParaRPr lang="en-US" altLang="ko-KR" sz="1600" b="1" dirty="0" smtClean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</a:rPr>
              <a:t>모든 </a:t>
            </a:r>
            <a:r>
              <a:rPr lang="ko-KR" altLang="en-US" sz="1600" b="1" dirty="0">
                <a:solidFill>
                  <a:schemeClr val="tx2"/>
                </a:solidFill>
              </a:rPr>
              <a:t>생명을 소중히 여기는 것에 가치를 두었습니다</a:t>
            </a:r>
            <a:r>
              <a:rPr lang="en-US" altLang="ko-KR" sz="1600" b="1" dirty="0" smtClean="0">
                <a:solidFill>
                  <a:schemeClr val="tx2"/>
                </a:solidFill>
              </a:rPr>
              <a:t>. </a:t>
            </a:r>
            <a:endParaRPr lang="en-US" altLang="ko-KR" sz="1600" b="1" dirty="0" smtClean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</a:rPr>
              <a:t>나에게 </a:t>
            </a:r>
            <a:r>
              <a:rPr lang="ko-KR" altLang="en-US" sz="1600" b="1" dirty="0">
                <a:solidFill>
                  <a:schemeClr val="tx2"/>
                </a:solidFill>
              </a:rPr>
              <a:t>중요한 가치는 무엇인가요</a:t>
            </a:r>
            <a:r>
              <a:rPr lang="en-US" altLang="ko-KR" sz="1600" b="1" dirty="0">
                <a:solidFill>
                  <a:schemeClr val="tx2"/>
                </a:solidFill>
              </a:rPr>
              <a:t>? </a:t>
            </a:r>
            <a:endParaRPr lang="en-US" altLang="ko-KR" sz="1600" b="1" dirty="0" smtClean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</a:rPr>
              <a:t>내가 </a:t>
            </a:r>
            <a:r>
              <a:rPr lang="ko-KR" altLang="en-US" sz="1600" b="1" dirty="0">
                <a:solidFill>
                  <a:schemeClr val="tx2"/>
                </a:solidFill>
              </a:rPr>
              <a:t>정말로 중요하게 생각하는 가치는 무엇인지</a:t>
            </a:r>
            <a:r>
              <a:rPr lang="en-US" altLang="ko-KR" sz="1600" b="1" dirty="0">
                <a:solidFill>
                  <a:schemeClr val="tx2"/>
                </a:solidFill>
              </a:rPr>
              <a:t>, </a:t>
            </a:r>
            <a:r>
              <a:rPr lang="ko-KR" altLang="en-US" sz="1600" b="1" dirty="0">
                <a:solidFill>
                  <a:schemeClr val="tx2"/>
                </a:solidFill>
              </a:rPr>
              <a:t>그 이유는 </a:t>
            </a:r>
            <a:r>
              <a:rPr lang="ko-KR" altLang="en-US" sz="1600" b="1" dirty="0" smtClean="0">
                <a:solidFill>
                  <a:schemeClr val="tx2"/>
                </a:solidFill>
              </a:rPr>
              <a:t>무엇인지</a:t>
            </a:r>
            <a:endParaRPr lang="en-US" altLang="ko-KR" sz="1600" b="1" dirty="0" smtClean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</a:rPr>
              <a:t>나의 </a:t>
            </a:r>
            <a:r>
              <a:rPr lang="ko-KR" altLang="en-US" sz="1600" b="1" dirty="0">
                <a:solidFill>
                  <a:schemeClr val="tx2"/>
                </a:solidFill>
              </a:rPr>
              <a:t>가치 사전을 꾸며 봅시다</a:t>
            </a:r>
            <a:r>
              <a:rPr lang="en-US" altLang="ko-KR" sz="1600" b="1" dirty="0">
                <a:solidFill>
                  <a:schemeClr val="tx2"/>
                </a:solidFill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075000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4860032" y="4867973"/>
            <a:ext cx="3791485" cy="1572470"/>
            <a:chOff x="3671811" y="2321188"/>
            <a:chExt cx="3479559" cy="1572470"/>
          </a:xfrm>
        </p:grpSpPr>
        <p:sp>
          <p:nvSpPr>
            <p:cNvPr id="28" name="직사각형 27"/>
            <p:cNvSpPr/>
            <p:nvPr/>
          </p:nvSpPr>
          <p:spPr>
            <a:xfrm>
              <a:off x="3671811" y="2321188"/>
              <a:ext cx="3479559" cy="15724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07904" y="2323998"/>
              <a:ext cx="311156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600" b="1" dirty="0" smtClean="0">
                  <a:solidFill>
                    <a:srgbClr val="144698"/>
                  </a:solidFill>
                </a:rPr>
                <a:t>&lt;</a:t>
              </a:r>
              <a:r>
                <a:rPr lang="ko-KR" altLang="en-US" sz="1600" b="1" dirty="0" smtClean="0">
                  <a:solidFill>
                    <a:srgbClr val="144698"/>
                  </a:solidFill>
                </a:rPr>
                <a:t>보기</a:t>
              </a:r>
              <a:r>
                <a:rPr lang="en-US" altLang="ko-KR" sz="1600" b="1" dirty="0" smtClean="0">
                  <a:solidFill>
                    <a:srgbClr val="144698"/>
                  </a:solidFill>
                </a:rPr>
                <a:t>&gt; 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행복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, 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믿음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, 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용기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, </a:t>
              </a:r>
              <a:r>
                <a:rPr lang="ko-KR" altLang="en-US" sz="1600" b="1" dirty="0" smtClean="0">
                  <a:solidFill>
                    <a:srgbClr val="144698"/>
                  </a:solidFill>
                </a:rPr>
                <a:t>정직</a:t>
              </a:r>
              <a:r>
                <a:rPr lang="en-US" altLang="ko-KR" sz="1600" b="1" dirty="0" smtClean="0">
                  <a:solidFill>
                    <a:srgbClr val="144698"/>
                  </a:solidFill>
                </a:rPr>
                <a:t>, </a:t>
              </a:r>
            </a:p>
            <a:p>
              <a:pPr marL="756000">
                <a:lnSpc>
                  <a:spcPct val="150000"/>
                </a:lnSpc>
              </a:pPr>
              <a:r>
                <a:rPr lang="ko-KR" altLang="en-US" sz="1600" b="1" dirty="0" smtClean="0">
                  <a:solidFill>
                    <a:srgbClr val="144698"/>
                  </a:solidFill>
                </a:rPr>
                <a:t>아낌없이 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베풀어라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, 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  <a:p>
              <a:pPr marL="756000">
                <a:lnSpc>
                  <a:spcPct val="150000"/>
                </a:lnSpc>
              </a:pPr>
              <a:r>
                <a:rPr lang="ko-KR" altLang="en-US" sz="1600" b="1" dirty="0" smtClean="0">
                  <a:solidFill>
                    <a:srgbClr val="144698"/>
                  </a:solidFill>
                </a:rPr>
                <a:t>진리가 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아니면 따르지 마라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, 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  <a:p>
              <a:pPr marL="756000">
                <a:lnSpc>
                  <a:spcPct val="150000"/>
                </a:lnSpc>
              </a:pPr>
              <a:r>
                <a:rPr lang="ko-KR" altLang="en-US" sz="1600" b="1" dirty="0" smtClean="0">
                  <a:solidFill>
                    <a:srgbClr val="144698"/>
                  </a:solidFill>
                </a:rPr>
                <a:t>가족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, 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공부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, 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돈  등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423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582789"/>
            <a:ext cx="6050761" cy="78335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짝이 생각하는 소중한 가치에 대해 알아봅시다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짝이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그 가치를 소중히 하는 이유도 물어봅시다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5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2411760" y="2455919"/>
            <a:ext cx="5976664" cy="3944359"/>
            <a:chOff x="2411760" y="2455919"/>
            <a:chExt cx="5976664" cy="3944359"/>
          </a:xfrm>
        </p:grpSpPr>
        <p:sp>
          <p:nvSpPr>
            <p:cNvPr id="9" name="직사각형 8"/>
            <p:cNvSpPr/>
            <p:nvPr/>
          </p:nvSpPr>
          <p:spPr>
            <a:xfrm>
              <a:off x="2411760" y="2455919"/>
              <a:ext cx="5976664" cy="39443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99842" y="2598304"/>
              <a:ext cx="30082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rgbClr val="144698"/>
                  </a:solidFill>
                </a:rPr>
                <a:t>▶짝이 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소중히 생각하는 가치 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: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02564" y="4085016"/>
              <a:ext cx="30082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>
                  <a:solidFill>
                    <a:srgbClr val="144698"/>
                  </a:solidFill>
                </a:rPr>
                <a:t>▶그 가치를 소중히 하는 이유 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: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52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646824"/>
            <a:ext cx="6626825" cy="41402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‘말의 힘’이라는 </a:t>
            </a:r>
            <a:r>
              <a:rPr lang="ko-KR" altLang="en-US" sz="1600" b="1" dirty="0" err="1">
                <a:solidFill>
                  <a:schemeClr val="tx2"/>
                </a:solidFill>
                <a:latin typeface="+mn-ea"/>
                <a:ea typeface="+mn-ea"/>
              </a:rPr>
              <a:t>다큐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영상을 보고 말이 가진 힘을 살펴봅시다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124744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6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1259632" y="2542671"/>
            <a:ext cx="7423395" cy="4126689"/>
            <a:chOff x="766537" y="2455919"/>
            <a:chExt cx="7477872" cy="4126689"/>
          </a:xfrm>
        </p:grpSpPr>
        <p:sp>
          <p:nvSpPr>
            <p:cNvPr id="9" name="직사각형 8"/>
            <p:cNvSpPr/>
            <p:nvPr/>
          </p:nvSpPr>
          <p:spPr>
            <a:xfrm>
              <a:off x="766537" y="2455919"/>
              <a:ext cx="7477871" cy="41266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3997" y="2564904"/>
              <a:ext cx="7390412" cy="3945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solidFill>
                    <a:srgbClr val="144698"/>
                  </a:solidFill>
                </a:rPr>
                <a:t> 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&lt;</a:t>
              </a:r>
              <a:r>
                <a:rPr lang="ko-KR" altLang="en-US" sz="1600" b="1" dirty="0" err="1">
                  <a:solidFill>
                    <a:srgbClr val="144698"/>
                  </a:solidFill>
                </a:rPr>
                <a:t>다큐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 영상 ‘말의 힘’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&gt;  </a:t>
              </a:r>
              <a:endParaRPr lang="en-US" altLang="ko-KR" b="1" dirty="0">
                <a:solidFill>
                  <a:srgbClr val="144698"/>
                </a:solidFill>
              </a:endParaRPr>
            </a:p>
            <a:p>
              <a:r>
                <a:rPr lang="en-US" altLang="ko-KR" sz="1400" b="1" dirty="0">
                  <a:solidFill>
                    <a:srgbClr val="144698"/>
                  </a:solidFill>
                </a:rPr>
                <a:t>  </a:t>
              </a:r>
            </a:p>
            <a:p>
              <a:pPr>
                <a:lnSpc>
                  <a:spcPct val="130000"/>
                </a:lnSpc>
              </a:pPr>
              <a:r>
                <a:rPr lang="ko-KR" altLang="en-US" sz="1400" b="1" dirty="0" smtClean="0">
                  <a:solidFill>
                    <a:srgbClr val="144698"/>
                  </a:solidFill>
                </a:rPr>
                <a:t>말이 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씨가 된다는 말이 있듯이 </a:t>
              </a:r>
              <a:r>
                <a:rPr lang="ko-KR" altLang="en-US" sz="1400" b="1" dirty="0" smtClean="0">
                  <a:solidFill>
                    <a:srgbClr val="144698"/>
                  </a:solidFill>
                </a:rPr>
                <a:t>무심코 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뱉은 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lang="ko-KR" altLang="en-US" sz="1400" b="1" dirty="0" smtClean="0">
                  <a:solidFill>
                    <a:srgbClr val="144698"/>
                  </a:solidFill>
                </a:rPr>
                <a:t>말 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한 마디 속에는 엄청난 힘이 </a:t>
              </a:r>
              <a:r>
                <a:rPr lang="ko-KR" altLang="en-US" sz="1400" b="1" dirty="0" smtClean="0">
                  <a:solidFill>
                    <a:srgbClr val="144698"/>
                  </a:solidFill>
                </a:rPr>
                <a:t>숨어 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있습니다</a:t>
              </a:r>
              <a:r>
                <a:rPr lang="en-US" altLang="ko-KR" sz="1400" b="1" dirty="0">
                  <a:solidFill>
                    <a:srgbClr val="144698"/>
                  </a:solidFill>
                </a:rPr>
                <a:t>. 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lang="ko-KR" altLang="en-US" sz="1400" b="1" dirty="0" smtClean="0">
                  <a:solidFill>
                    <a:srgbClr val="144698"/>
                  </a:solidFill>
                </a:rPr>
                <a:t>말의 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힘에 대한 실험이 방송국에서 있었습니다</a:t>
              </a:r>
              <a:r>
                <a:rPr lang="en-US" altLang="ko-KR" sz="1400" b="1" dirty="0">
                  <a:solidFill>
                    <a:srgbClr val="144698"/>
                  </a:solidFill>
                </a:rPr>
                <a:t>. 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lang="ko-KR" altLang="en-US" sz="1400" b="1" dirty="0" smtClean="0">
                  <a:solidFill>
                    <a:srgbClr val="144698"/>
                  </a:solidFill>
                </a:rPr>
                <a:t>막 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지은 쌀밥이 담긴 두 병 중 한 병에는 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lang="ko-KR" altLang="en-US" sz="1400" b="1" dirty="0" smtClean="0">
                  <a:solidFill>
                    <a:srgbClr val="144698"/>
                  </a:solidFill>
                </a:rPr>
                <a:t>“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고맙습니다</a:t>
              </a:r>
              <a:r>
                <a:rPr lang="en-US" altLang="ko-KR" sz="1400" b="1" dirty="0">
                  <a:solidFill>
                    <a:srgbClr val="144698"/>
                  </a:solidFill>
                </a:rPr>
                <a:t>.”, “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사랑해</a:t>
              </a:r>
              <a:r>
                <a:rPr lang="en-US" altLang="ko-KR" sz="1400" b="1" dirty="0">
                  <a:solidFill>
                    <a:srgbClr val="144698"/>
                  </a:solidFill>
                </a:rPr>
                <a:t>.” 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등의 긍정적인 말을</a:t>
              </a:r>
              <a:r>
                <a:rPr lang="en-US" altLang="ko-KR" sz="1400" b="1" dirty="0">
                  <a:solidFill>
                    <a:srgbClr val="144698"/>
                  </a:solidFill>
                </a:rPr>
                <a:t>, 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lang="ko-KR" altLang="en-US" sz="1400" b="1" dirty="0" smtClean="0">
                  <a:solidFill>
                    <a:srgbClr val="144698"/>
                  </a:solidFill>
                </a:rPr>
                <a:t>나머지 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한 병에는  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lang="ko-KR" altLang="en-US" sz="1400" b="1" dirty="0" smtClean="0">
                  <a:solidFill>
                    <a:srgbClr val="144698"/>
                  </a:solidFill>
                </a:rPr>
                <a:t>“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짜증나</a:t>
              </a:r>
              <a:r>
                <a:rPr lang="en-US" altLang="ko-KR" sz="1400" b="1" dirty="0">
                  <a:solidFill>
                    <a:srgbClr val="144698"/>
                  </a:solidFill>
                </a:rPr>
                <a:t>.”, “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미워</a:t>
              </a:r>
              <a:r>
                <a:rPr lang="en-US" altLang="ko-KR" sz="1400" b="1" dirty="0">
                  <a:solidFill>
                    <a:srgbClr val="144698"/>
                  </a:solidFill>
                </a:rPr>
                <a:t>.” 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등의 부정적인 말을 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lang="ko-KR" altLang="en-US" sz="1400" b="1" dirty="0" smtClean="0">
                  <a:solidFill>
                    <a:srgbClr val="144698"/>
                  </a:solidFill>
                </a:rPr>
                <a:t>계속 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해주었습니다</a:t>
              </a:r>
              <a:r>
                <a:rPr lang="en-US" altLang="ko-KR" sz="1400" b="1" dirty="0">
                  <a:solidFill>
                    <a:srgbClr val="144698"/>
                  </a:solidFill>
                </a:rPr>
                <a:t>. 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lang="en-US" altLang="ko-KR" sz="1400" b="1" dirty="0" smtClean="0">
                  <a:solidFill>
                    <a:srgbClr val="144698"/>
                  </a:solidFill>
                </a:rPr>
                <a:t>4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주간의 실험이 끝난 뒤 두 병에 담긴 쌀밥에는 믿기 힘들 정도로 큰 차이가 생겼습니다</a:t>
              </a:r>
              <a:r>
                <a:rPr lang="en-US" altLang="ko-KR" sz="1400" b="1" dirty="0">
                  <a:solidFill>
                    <a:srgbClr val="144698"/>
                  </a:solidFill>
                </a:rPr>
                <a:t>. 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lang="ko-KR" altLang="en-US" sz="1400" b="1" dirty="0" smtClean="0">
                  <a:solidFill>
                    <a:srgbClr val="144698"/>
                  </a:solidFill>
                </a:rPr>
                <a:t>좋은 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말</a:t>
              </a:r>
              <a:r>
                <a:rPr lang="en-US" altLang="ko-KR" sz="1400" b="1" dirty="0">
                  <a:solidFill>
                    <a:srgbClr val="144698"/>
                  </a:solidFill>
                </a:rPr>
                <a:t>, 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긍정적인 말을 해준 밥에는 하얀 곰팡이가 많이 생기고 구수한 냄새가 났으나 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lang="ko-KR" altLang="en-US" sz="1400" b="1" dirty="0" smtClean="0">
                  <a:solidFill>
                    <a:srgbClr val="144698"/>
                  </a:solidFill>
                </a:rPr>
                <a:t>나쁜 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말</a:t>
              </a:r>
              <a:r>
                <a:rPr lang="en-US" altLang="ko-KR" sz="1400" b="1" dirty="0">
                  <a:solidFill>
                    <a:srgbClr val="144698"/>
                  </a:solidFill>
                </a:rPr>
                <a:t>, 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부정적인 말을 해준 밥에는 검은 곰팡이가 많이 생기고 좋지 않은 냄새가 나는 등 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lang="ko-KR" altLang="en-US" sz="1400" b="1" dirty="0" smtClean="0">
                  <a:solidFill>
                    <a:srgbClr val="144698"/>
                  </a:solidFill>
                </a:rPr>
                <a:t>밥이 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썩어버렸습니다</a:t>
              </a:r>
              <a:r>
                <a:rPr lang="en-US" altLang="ko-KR" sz="1400" b="1" dirty="0">
                  <a:solidFill>
                    <a:srgbClr val="144698"/>
                  </a:solidFill>
                </a:rPr>
                <a:t>.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</p:txBody>
        </p:sp>
        <p:pic>
          <p:nvPicPr>
            <p:cNvPr id="5122" name="Picture 2" descr="E:\졸업작품\교육용교재\이미지\ㅣㅣㅏㅣㅏ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2838192"/>
              <a:ext cx="3275305" cy="2377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241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195736" y="1340768"/>
            <a:ext cx="6626825" cy="41402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‘말의 힘’이라는 </a:t>
            </a:r>
            <a:r>
              <a:rPr lang="ko-KR" altLang="en-US" sz="1600" b="1" dirty="0" err="1">
                <a:solidFill>
                  <a:schemeClr val="tx2"/>
                </a:solidFill>
                <a:latin typeface="+mn-ea"/>
                <a:ea typeface="+mn-ea"/>
              </a:rPr>
              <a:t>다큐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영상을 보고 말이 가진 힘을 살펴봅시다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124744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6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제목 1"/>
          <p:cNvSpPr txBox="1">
            <a:spLocks/>
          </p:cNvSpPr>
          <p:nvPr/>
        </p:nvSpPr>
        <p:spPr>
          <a:xfrm>
            <a:off x="2228988" y="1844824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평소에 나는 무심코 나 스스로에게나 다른 사람들에게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나쁜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말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부정적인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말을 하진 않았나요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내가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자주 하는 부정적인 말들을 생각해보고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이를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긍정적인 말로 바꾸어 봅시다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323126" y="3519541"/>
            <a:ext cx="6480720" cy="2861787"/>
            <a:chOff x="389315" y="3518249"/>
            <a:chExt cx="8605644" cy="2861787"/>
          </a:xfrm>
        </p:grpSpPr>
        <p:sp>
          <p:nvSpPr>
            <p:cNvPr id="18" name="오른쪽 화살표 17"/>
            <p:cNvSpPr/>
            <p:nvPr/>
          </p:nvSpPr>
          <p:spPr>
            <a:xfrm>
              <a:off x="4499812" y="3995274"/>
              <a:ext cx="383562" cy="29975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389315" y="3518249"/>
              <a:ext cx="3960900" cy="12538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5015077" y="3518249"/>
              <a:ext cx="3960900" cy="12538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408297" y="5126232"/>
              <a:ext cx="3960900" cy="12538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5034059" y="5126232"/>
              <a:ext cx="3960900" cy="12538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오른쪽 화살표 25"/>
            <p:cNvSpPr/>
            <p:nvPr/>
          </p:nvSpPr>
          <p:spPr>
            <a:xfrm>
              <a:off x="4499812" y="5562209"/>
              <a:ext cx="383562" cy="29975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701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333755"/>
            <a:ext cx="6626825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긍정적인 말을 사용하면 어떤 좋은 점들이 있을까요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다음의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광고를 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패러디 하여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광고를 꾸며 봅시다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124744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7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146" name="Picture 2" descr="E:\졸업작품\교육용교재\이미지\ㅁㄷㄿㅍㅊㅊ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58" y="2406903"/>
            <a:ext cx="3196037" cy="424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졸업작품\교육용교재\이미지\2222222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06903"/>
            <a:ext cx="3191937" cy="424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오른쪽 화살표 16"/>
          <p:cNvSpPr/>
          <p:nvPr/>
        </p:nvSpPr>
        <p:spPr>
          <a:xfrm>
            <a:off x="4643827" y="4425390"/>
            <a:ext cx="288032" cy="2997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557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승현이와 강낭콩</a:t>
            </a:r>
            <a:endParaRPr lang="en-US" altLang="ko-KR" sz="2000" b="1" dirty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172887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</a:t>
            </a:r>
            <a:endParaRPr lang="en-US" altLang="ko-KR" sz="2400" b="1" dirty="0" smtClean="0">
              <a:solidFill>
                <a:srgbClr val="144698"/>
              </a:solidFill>
              <a:effectLst>
                <a:outerShdw blurRad="38100" dist="38100" dir="2700000" algn="tl">
                  <a:schemeClr val="accent2">
                    <a:alpha val="43000"/>
                  </a:scheme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교사용 활동자료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1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987808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2573360" y="1505989"/>
            <a:ext cx="6031088" cy="203132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</a:rPr>
              <a:t>강낭콩에 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일주일 동안 </a:t>
            </a:r>
            <a:r>
              <a:rPr lang="ko-KR" altLang="en-US" sz="1400" b="1" dirty="0">
                <a:solidFill>
                  <a:schemeClr val="tx2"/>
                </a:solidFill>
              </a:rPr>
              <a:t>물주기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</a:rPr>
              <a:t>승현이가 </a:t>
            </a:r>
            <a:r>
              <a:rPr lang="ko-KR" altLang="en-US" sz="1400" b="1" dirty="0">
                <a:solidFill>
                  <a:schemeClr val="tx2"/>
                </a:solidFill>
              </a:rPr>
              <a:t>물을 주지 말아야 할 </a:t>
            </a:r>
            <a:r>
              <a:rPr lang="en-US" altLang="ko-KR" sz="1400" b="1" dirty="0" smtClean="0">
                <a:solidFill>
                  <a:schemeClr val="tx2"/>
                </a:solidFill>
              </a:rPr>
              <a:t/>
            </a:r>
            <a:br>
              <a:rPr lang="en-US" altLang="ko-KR" sz="1400" b="1" dirty="0" smtClean="0">
                <a:solidFill>
                  <a:schemeClr val="tx2"/>
                </a:solidFill>
              </a:rPr>
            </a:br>
            <a:r>
              <a:rPr lang="ko-KR" altLang="en-US" sz="1400" b="1" dirty="0" smtClean="0">
                <a:solidFill>
                  <a:schemeClr val="tx2"/>
                </a:solidFill>
              </a:rPr>
              <a:t>강낭콩 </a:t>
            </a:r>
            <a:r>
              <a:rPr lang="ko-KR" altLang="en-US" sz="1400" b="1" dirty="0">
                <a:solidFill>
                  <a:schemeClr val="tx2"/>
                </a:solidFill>
              </a:rPr>
              <a:t>접시에</a:t>
            </a:r>
            <a:r>
              <a:rPr lang="en-US" altLang="ko-KR" sz="1400" b="1" dirty="0">
                <a:solidFill>
                  <a:schemeClr val="tx2"/>
                </a:solidFill>
              </a:rPr>
              <a:t>(2,3</a:t>
            </a:r>
            <a:r>
              <a:rPr lang="ko-KR" altLang="en-US" sz="1400" b="1" dirty="0">
                <a:solidFill>
                  <a:schemeClr val="tx2"/>
                </a:solidFill>
              </a:rPr>
              <a:t>번째 접시에</a:t>
            </a:r>
            <a:r>
              <a:rPr lang="en-US" altLang="ko-KR" sz="1400" b="1" dirty="0">
                <a:solidFill>
                  <a:schemeClr val="tx2"/>
                </a:solidFill>
              </a:rPr>
              <a:t>) </a:t>
            </a:r>
            <a:r>
              <a:rPr lang="ko-KR" altLang="en-US" sz="1400" b="1" dirty="0">
                <a:solidFill>
                  <a:schemeClr val="tx2"/>
                </a:solidFill>
              </a:rPr>
              <a:t>물을 주어서 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</a:rPr>
              <a:t>좀 </a:t>
            </a:r>
            <a:r>
              <a:rPr lang="ko-KR" altLang="en-US" sz="1400" b="1" dirty="0">
                <a:solidFill>
                  <a:schemeClr val="tx2"/>
                </a:solidFill>
              </a:rPr>
              <a:t>못생기고 조금 다르게 생겼어도 모두 소중한 생명이라고 생각해서</a:t>
            </a:r>
            <a:r>
              <a:rPr lang="en-US" altLang="ko-KR" sz="1400" b="1" dirty="0">
                <a:solidFill>
                  <a:schemeClr val="tx2"/>
                </a:solidFill>
              </a:rPr>
              <a:t>, </a:t>
            </a:r>
            <a:r>
              <a:rPr lang="ko-KR" altLang="en-US" sz="1400" b="1" dirty="0">
                <a:solidFill>
                  <a:schemeClr val="tx2"/>
                </a:solidFill>
              </a:rPr>
              <a:t>콩이 물을 못 먹어서 아파하므로 등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</a:rPr>
              <a:t>선생님</a:t>
            </a:r>
            <a:r>
              <a:rPr lang="en-US" altLang="ko-KR" sz="1400" b="1" dirty="0">
                <a:solidFill>
                  <a:schemeClr val="tx2"/>
                </a:solidFill>
              </a:rPr>
              <a:t>, </a:t>
            </a:r>
            <a:r>
              <a:rPr lang="ko-KR" altLang="en-US" sz="1400" b="1" dirty="0">
                <a:solidFill>
                  <a:schemeClr val="tx2"/>
                </a:solidFill>
              </a:rPr>
              <a:t>자라지 못한 강낭콩도 다시 잘 키워보게 해주세요</a:t>
            </a:r>
            <a:r>
              <a:rPr lang="en-US" altLang="ko-KR" sz="1400" b="1" dirty="0">
                <a:solidFill>
                  <a:schemeClr val="tx2"/>
                </a:solidFill>
              </a:rPr>
              <a:t>.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899592" y="1535313"/>
            <a:ext cx="1169712" cy="2253727"/>
            <a:chOff x="1868267" y="2990621"/>
            <a:chExt cx="1169712" cy="225372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0" name="직사각형 19"/>
            <p:cNvSpPr/>
            <p:nvPr/>
          </p:nvSpPr>
          <p:spPr>
            <a:xfrm>
              <a:off x="1904675" y="2990621"/>
              <a:ext cx="1133304" cy="2253727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51049" y="3852252"/>
              <a:ext cx="673706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내용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68267" y="3010873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1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936000" y="4345037"/>
            <a:ext cx="1133304" cy="1666546"/>
            <a:chOff x="1904675" y="2990621"/>
            <a:chExt cx="1133304" cy="166654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7" name="직사각형 26"/>
            <p:cNvSpPr/>
            <p:nvPr/>
          </p:nvSpPr>
          <p:spPr>
            <a:xfrm>
              <a:off x="1904675" y="2990621"/>
              <a:ext cx="1133304" cy="1666546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51049" y="3881106"/>
              <a:ext cx="817722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49067" y="3002854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0" name="제목 1"/>
          <p:cNvSpPr txBox="1">
            <a:spLocks/>
          </p:cNvSpPr>
          <p:nvPr/>
        </p:nvSpPr>
        <p:spPr>
          <a:xfrm>
            <a:off x="2573360" y="4345037"/>
            <a:ext cx="5904656" cy="170816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사랑해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--&gt;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좋아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--&gt;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예쁘다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--&gt;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같이 놀자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--&gt;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고마워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--&gt;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잘했어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--&gt;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힘내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--&gt;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내가 도와줄게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--&gt;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할 수 있어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--&gt;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최고야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자기의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경험을 자유롭게 발표한다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친구들의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얼굴을 그려보면서 생김새와 성격이 서로 달라도 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/>
            </a:r>
            <a:b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모두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소중하다는 것을 생각해보도록 한다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648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987808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2339752" y="1060196"/>
            <a:ext cx="6624736" cy="170816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>
                <a:solidFill>
                  <a:schemeClr val="tx2"/>
                </a:solidFill>
              </a:rPr>
              <a:t>승현이가 물을 주지 말아야 할 강낭콩 접시에</a:t>
            </a:r>
            <a:r>
              <a:rPr lang="en-US" altLang="ko-KR" sz="1400" b="1" dirty="0">
                <a:solidFill>
                  <a:schemeClr val="tx2"/>
                </a:solidFill>
              </a:rPr>
              <a:t>(2,3</a:t>
            </a:r>
            <a:r>
              <a:rPr lang="ko-KR" altLang="en-US" sz="1400" b="1" dirty="0">
                <a:solidFill>
                  <a:schemeClr val="tx2"/>
                </a:solidFill>
              </a:rPr>
              <a:t>번째 접시에</a:t>
            </a:r>
            <a:r>
              <a:rPr lang="en-US" altLang="ko-KR" sz="1400" b="1" dirty="0">
                <a:solidFill>
                  <a:schemeClr val="tx2"/>
                </a:solidFill>
              </a:rPr>
              <a:t>) </a:t>
            </a:r>
            <a:r>
              <a:rPr lang="ko-KR" altLang="en-US" sz="1400" b="1" dirty="0">
                <a:solidFill>
                  <a:schemeClr val="tx2"/>
                </a:solidFill>
              </a:rPr>
              <a:t>물을 주어서 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</a:rPr>
              <a:t>좀 </a:t>
            </a:r>
            <a:r>
              <a:rPr lang="ko-KR" altLang="en-US" sz="1400" b="1" dirty="0">
                <a:solidFill>
                  <a:schemeClr val="tx2"/>
                </a:solidFill>
              </a:rPr>
              <a:t>못생기고 조금 다르게 생겼어도 모두 소중한 생명이라고 생각했기 때문에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</a:rPr>
              <a:t>강낭콩의 </a:t>
            </a:r>
            <a:r>
              <a:rPr lang="ko-KR" altLang="en-US" sz="1400" b="1" dirty="0">
                <a:solidFill>
                  <a:schemeClr val="tx2"/>
                </a:solidFill>
              </a:rPr>
              <a:t>생김새만 보고 차별을 하였던 점을 떠올리고 반성을 하였다</a:t>
            </a:r>
            <a:r>
              <a:rPr lang="en-US" altLang="ko-KR" sz="1400" b="1" dirty="0">
                <a:solidFill>
                  <a:schemeClr val="tx2"/>
                </a:solidFill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</a:rPr>
              <a:t>선생님께 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말씀 드려서 </a:t>
            </a:r>
            <a:r>
              <a:rPr lang="ko-KR" altLang="en-US" sz="1400" b="1" dirty="0">
                <a:solidFill>
                  <a:schemeClr val="tx2"/>
                </a:solidFill>
              </a:rPr>
              <a:t>나머지 자라지 못한 강낭콩도 다시 잘 키울 수 있게 </a:t>
            </a:r>
            <a:r>
              <a:rPr lang="en-US" altLang="ko-KR" sz="1400" b="1" dirty="0" smtClean="0">
                <a:solidFill>
                  <a:schemeClr val="tx2"/>
                </a:solidFill>
              </a:rPr>
              <a:t/>
            </a:r>
            <a:br>
              <a:rPr lang="en-US" altLang="ko-KR" sz="1400" b="1" dirty="0" smtClean="0">
                <a:solidFill>
                  <a:schemeClr val="tx2"/>
                </a:solidFill>
              </a:rPr>
            </a:br>
            <a:r>
              <a:rPr lang="ko-KR" altLang="en-US" sz="1400" b="1" dirty="0" smtClean="0">
                <a:solidFill>
                  <a:schemeClr val="tx2"/>
                </a:solidFill>
              </a:rPr>
              <a:t>부탁 드리기로 </a:t>
            </a:r>
            <a:r>
              <a:rPr lang="ko-KR" altLang="en-US" sz="1400" b="1" dirty="0">
                <a:solidFill>
                  <a:schemeClr val="tx2"/>
                </a:solidFill>
              </a:rPr>
              <a:t>하였다</a:t>
            </a:r>
            <a:r>
              <a:rPr lang="en-US" altLang="ko-KR" sz="1400" b="1" dirty="0">
                <a:solidFill>
                  <a:schemeClr val="tx2"/>
                </a:solidFill>
              </a:rPr>
              <a:t>.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899592" y="1155106"/>
            <a:ext cx="1169712" cy="1613250"/>
            <a:chOff x="1868267" y="2990622"/>
            <a:chExt cx="1169712" cy="161325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0" name="직사각형 19"/>
            <p:cNvSpPr/>
            <p:nvPr/>
          </p:nvSpPr>
          <p:spPr>
            <a:xfrm>
              <a:off x="1904675" y="2990622"/>
              <a:ext cx="1133304" cy="1613250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51049" y="3852252"/>
              <a:ext cx="673706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내용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68267" y="3010873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1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936000" y="3147579"/>
            <a:ext cx="1133304" cy="3096344"/>
            <a:chOff x="1904675" y="2990621"/>
            <a:chExt cx="1133304" cy="3096344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7" name="직사각형 26"/>
            <p:cNvSpPr/>
            <p:nvPr/>
          </p:nvSpPr>
          <p:spPr>
            <a:xfrm>
              <a:off x="1904675" y="2990621"/>
              <a:ext cx="1133304" cy="3096344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51049" y="3881106"/>
              <a:ext cx="817722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49067" y="3002854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0" name="제목 1"/>
          <p:cNvSpPr txBox="1">
            <a:spLocks/>
          </p:cNvSpPr>
          <p:nvPr/>
        </p:nvSpPr>
        <p:spPr>
          <a:xfrm>
            <a:off x="2339752" y="3022208"/>
            <a:ext cx="6264696" cy="332398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못생겼다고 물도 못 먹고 햇빛도 못 보게 되어 슬프고 우울해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/>
            </a:r>
            <a:b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못생겼다고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소중히 여겨주지 않는 민아가 미워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/>
            </a:r>
            <a:b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모두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다 소중한 생명인데 생긴 것으로 차별대우 하다니 기분 나빠 등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생명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자신이 소중하게 생각하는 가치를 낱말이나 격언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속담 등 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/>
            </a:r>
            <a:b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자유로운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방법으로 써보도록 한다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①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성격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얼굴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잘하는 것 등                                                   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/>
            </a:r>
            <a:b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②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소중해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비슷해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친해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○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반이야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같은 친구들이야 등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친구들의 얼굴을 그려보면서 생김새와 성격이 서로 달라도 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/>
            </a:r>
            <a:b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모두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소중하다는 것을 생각해보도록 한다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5389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987808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1134440" y="1083214"/>
            <a:ext cx="1133304" cy="5442129"/>
            <a:chOff x="1904675" y="2990620"/>
            <a:chExt cx="1133304" cy="5442129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7" name="직사각형 26"/>
            <p:cNvSpPr/>
            <p:nvPr/>
          </p:nvSpPr>
          <p:spPr>
            <a:xfrm>
              <a:off x="1904675" y="2990620"/>
              <a:ext cx="1133304" cy="5442129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51049" y="3881106"/>
              <a:ext cx="817722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49067" y="3002854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1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2608528" y="1039571"/>
            <a:ext cx="6237347" cy="5521512"/>
            <a:chOff x="2555776" y="939199"/>
            <a:chExt cx="6579498" cy="5521512"/>
          </a:xfrm>
        </p:grpSpPr>
        <p:sp>
          <p:nvSpPr>
            <p:cNvPr id="30" name="제목 1"/>
            <p:cNvSpPr txBox="1">
              <a:spLocks/>
            </p:cNvSpPr>
            <p:nvPr/>
          </p:nvSpPr>
          <p:spPr>
            <a:xfrm>
              <a:off x="2555776" y="939199"/>
              <a:ext cx="6211944" cy="552151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 algn="l">
                <a:lnSpc>
                  <a:spcPct val="120000"/>
                </a:lnSpc>
                <a:buFont typeface="+mj-lt"/>
                <a:buAutoNum type="arabicPeriod"/>
              </a:pPr>
              <a:r>
                <a:rPr lang="ko-KR" altLang="en-US" sz="1400" b="1" dirty="0">
                  <a:solidFill>
                    <a:schemeClr val="tx2"/>
                  </a:solidFill>
                  <a:latin typeface="+mn-ea"/>
                  <a:ea typeface="+mn-ea"/>
                </a:rPr>
                <a:t>자기의 경험을 자유롭게 발표하도록 한다</a:t>
              </a:r>
              <a:r>
                <a:rPr lang="en-US" altLang="ko-KR" sz="1400" b="1" dirty="0">
                  <a:solidFill>
                    <a:schemeClr val="tx2"/>
                  </a:solidFill>
                  <a:latin typeface="+mn-ea"/>
                  <a:ea typeface="+mn-ea"/>
                </a:rPr>
                <a:t>.</a:t>
              </a:r>
            </a:p>
            <a:p>
              <a:pPr marL="342900" indent="-342900" algn="l">
                <a:lnSpc>
                  <a:spcPct val="120000"/>
                </a:lnSpc>
                <a:buFont typeface="+mj-lt"/>
                <a:buAutoNum type="arabicPeriod"/>
              </a:pPr>
              <a:r>
                <a:rPr lang="ko-KR" altLang="en-US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각자 </a:t>
              </a:r>
              <a:r>
                <a:rPr lang="ko-KR" altLang="en-US" sz="1400" b="1" dirty="0">
                  <a:solidFill>
                    <a:schemeClr val="tx2"/>
                  </a:solidFill>
                  <a:latin typeface="+mn-ea"/>
                  <a:ea typeface="+mn-ea"/>
                </a:rPr>
                <a:t>집에서 강낭콩을 키워보는 실험을 한다</a:t>
              </a:r>
              <a:r>
                <a:rPr lang="en-US" altLang="ko-KR" sz="1400" b="1" dirty="0">
                  <a:solidFill>
                    <a:schemeClr val="tx2"/>
                  </a:solidFill>
                  <a:latin typeface="+mn-ea"/>
                  <a:ea typeface="+mn-ea"/>
                </a:rPr>
                <a:t>, </a:t>
              </a:r>
              <a:r>
                <a:rPr lang="en-US" altLang="ko-KR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/>
              </a:r>
              <a:br>
                <a:rPr lang="en-US" altLang="ko-KR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</a:br>
              <a:r>
                <a:rPr lang="ko-KR" altLang="en-US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옆 </a:t>
              </a:r>
              <a:r>
                <a:rPr lang="ko-KR" altLang="en-US" sz="1400" b="1" dirty="0">
                  <a:solidFill>
                    <a:schemeClr val="tx2"/>
                  </a:solidFill>
                  <a:latin typeface="+mn-ea"/>
                  <a:ea typeface="+mn-ea"/>
                </a:rPr>
                <a:t>반이랑 공동 실험을 해서 우리 반에서는 첫 번째 접시 강낭콩을</a:t>
              </a:r>
              <a:r>
                <a:rPr lang="en-US" altLang="ko-KR" sz="1400" b="1" dirty="0">
                  <a:solidFill>
                    <a:schemeClr val="tx2"/>
                  </a:solidFill>
                  <a:latin typeface="+mn-ea"/>
                  <a:ea typeface="+mn-ea"/>
                </a:rPr>
                <a:t>, </a:t>
              </a:r>
              <a:r>
                <a:rPr lang="en-US" altLang="ko-KR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/>
              </a:r>
              <a:br>
                <a:rPr lang="en-US" altLang="ko-KR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</a:br>
              <a:r>
                <a:rPr lang="ko-KR" altLang="en-US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다른 </a:t>
              </a:r>
              <a:r>
                <a:rPr lang="ko-KR" altLang="en-US" sz="1400" b="1" dirty="0">
                  <a:solidFill>
                    <a:schemeClr val="tx2"/>
                  </a:solidFill>
                  <a:latin typeface="+mn-ea"/>
                  <a:ea typeface="+mn-ea"/>
                </a:rPr>
                <a:t>반에서는 </a:t>
              </a:r>
              <a:r>
                <a:rPr lang="en-US" altLang="ko-KR" sz="1400" b="1" dirty="0">
                  <a:solidFill>
                    <a:schemeClr val="tx2"/>
                  </a:solidFill>
                  <a:latin typeface="+mn-ea"/>
                  <a:ea typeface="+mn-ea"/>
                </a:rPr>
                <a:t>2, 3</a:t>
              </a:r>
              <a:r>
                <a:rPr lang="ko-KR" altLang="en-US" sz="1400" b="1" dirty="0">
                  <a:solidFill>
                    <a:schemeClr val="tx2"/>
                  </a:solidFill>
                  <a:latin typeface="+mn-ea"/>
                  <a:ea typeface="+mn-ea"/>
                </a:rPr>
                <a:t>번째 접시 강낭콩을 키우도록 한다</a:t>
              </a:r>
              <a:r>
                <a:rPr lang="en-US" altLang="ko-KR" sz="1400" b="1" dirty="0">
                  <a:solidFill>
                    <a:schemeClr val="tx2"/>
                  </a:solidFill>
                  <a:latin typeface="+mn-ea"/>
                  <a:ea typeface="+mn-ea"/>
                </a:rPr>
                <a:t>, </a:t>
              </a:r>
              <a:r>
                <a:rPr lang="en-US" altLang="ko-KR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/>
              </a:r>
              <a:br>
                <a:rPr lang="en-US" altLang="ko-KR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</a:br>
              <a:r>
                <a:rPr lang="ko-KR" altLang="en-US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백과사전이나 </a:t>
              </a:r>
              <a:r>
                <a:rPr lang="ko-KR" altLang="en-US" sz="1400" b="1" dirty="0">
                  <a:solidFill>
                    <a:schemeClr val="tx2"/>
                  </a:solidFill>
                  <a:latin typeface="+mn-ea"/>
                  <a:ea typeface="+mn-ea"/>
                </a:rPr>
                <a:t>인터넷 검색 등을 통해 실험 결과를 알아본다 등</a:t>
              </a:r>
            </a:p>
            <a:p>
              <a:pPr marL="342900" indent="-342900" algn="l">
                <a:lnSpc>
                  <a:spcPct val="120000"/>
                </a:lnSpc>
                <a:buFont typeface="+mj-lt"/>
                <a:buAutoNum type="arabicPeriod"/>
              </a:pPr>
              <a:r>
                <a:rPr lang="ko-KR" altLang="en-US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자기의 </a:t>
              </a:r>
              <a:r>
                <a:rPr lang="ko-KR" altLang="en-US" sz="1400" b="1" dirty="0">
                  <a:solidFill>
                    <a:schemeClr val="tx2"/>
                  </a:solidFill>
                  <a:latin typeface="+mn-ea"/>
                  <a:ea typeface="+mn-ea"/>
                </a:rPr>
                <a:t>경험을 자유롭게 발표하도록 한다</a:t>
              </a:r>
              <a:r>
                <a:rPr lang="en-US" altLang="ko-KR" sz="1400" b="1" dirty="0">
                  <a:solidFill>
                    <a:schemeClr val="tx2"/>
                  </a:solidFill>
                  <a:latin typeface="+mn-ea"/>
                  <a:ea typeface="+mn-ea"/>
                </a:rPr>
                <a:t>.</a:t>
              </a:r>
            </a:p>
            <a:p>
              <a:pPr algn="l">
                <a:lnSpc>
                  <a:spcPct val="120000"/>
                </a:lnSpc>
              </a:pPr>
              <a:r>
                <a:rPr lang="en-US" altLang="ko-KR" sz="1400" b="1" dirty="0">
                  <a:solidFill>
                    <a:schemeClr val="tx2"/>
                  </a:solidFill>
                  <a:latin typeface="+mn-ea"/>
                  <a:ea typeface="+mn-ea"/>
                </a:rPr>
                <a:t>4-5</a:t>
              </a:r>
              <a:r>
                <a:rPr lang="en-US" altLang="ko-KR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. </a:t>
              </a:r>
            </a:p>
            <a:p>
              <a:pPr algn="l">
                <a:lnSpc>
                  <a:spcPct val="120000"/>
                </a:lnSpc>
              </a:pPr>
              <a:endParaRPr lang="en-US" altLang="ko-KR" sz="1400" b="1" dirty="0">
                <a:solidFill>
                  <a:schemeClr val="tx2"/>
                </a:solidFill>
                <a:latin typeface="+mn-ea"/>
                <a:ea typeface="+mn-ea"/>
              </a:endParaRPr>
            </a:p>
            <a:p>
              <a:pPr algn="l">
                <a:lnSpc>
                  <a:spcPct val="120000"/>
                </a:lnSpc>
              </a:pPr>
              <a:endPara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endParaRPr>
            </a:p>
            <a:p>
              <a:pPr marL="342900" indent="-342900" algn="l">
                <a:lnSpc>
                  <a:spcPct val="120000"/>
                </a:lnSpc>
                <a:buFont typeface="+mj-lt"/>
                <a:buAutoNum type="arabicPeriod" startAt="6"/>
              </a:pPr>
              <a:r>
                <a:rPr lang="ko-KR" altLang="en-US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공부도 </a:t>
              </a:r>
              <a:r>
                <a:rPr lang="ko-KR" altLang="en-US" sz="1400" b="1" dirty="0">
                  <a:solidFill>
                    <a:schemeClr val="tx2"/>
                  </a:solidFill>
                  <a:latin typeface="+mn-ea"/>
                  <a:ea typeface="+mn-ea"/>
                </a:rPr>
                <a:t>못하는 게</a:t>
              </a:r>
              <a:r>
                <a:rPr lang="en-US" altLang="ko-KR" sz="1400" b="1" dirty="0">
                  <a:solidFill>
                    <a:schemeClr val="tx2"/>
                  </a:solidFill>
                  <a:latin typeface="+mn-ea"/>
                  <a:ea typeface="+mn-ea"/>
                </a:rPr>
                <a:t>, </a:t>
              </a:r>
              <a:r>
                <a:rPr lang="ko-KR" altLang="en-US" sz="1400" b="1" dirty="0" err="1">
                  <a:solidFill>
                    <a:schemeClr val="tx2"/>
                  </a:solidFill>
                  <a:latin typeface="+mn-ea"/>
                  <a:ea typeface="+mn-ea"/>
                </a:rPr>
                <a:t>해봤자</a:t>
              </a:r>
              <a:r>
                <a:rPr lang="ko-KR" altLang="en-US" sz="1400" b="1" dirty="0">
                  <a:solidFill>
                    <a:schemeClr val="tx2"/>
                  </a:solidFill>
                  <a:latin typeface="+mn-ea"/>
                  <a:ea typeface="+mn-ea"/>
                </a:rPr>
                <a:t> 안 될걸</a:t>
              </a:r>
              <a:r>
                <a:rPr lang="en-US" altLang="ko-KR" sz="1400" b="1" dirty="0">
                  <a:solidFill>
                    <a:schemeClr val="tx2"/>
                  </a:solidFill>
                  <a:latin typeface="+mn-ea"/>
                  <a:ea typeface="+mn-ea"/>
                </a:rPr>
                <a:t>? </a:t>
              </a:r>
              <a:r>
                <a:rPr lang="en-US" altLang="ko-KR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/>
              </a:r>
              <a:br>
                <a:rPr lang="en-US" altLang="ko-KR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</a:br>
              <a:r>
                <a:rPr lang="en-US" altLang="ko-KR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---&gt; </a:t>
              </a:r>
              <a:r>
                <a:rPr lang="ko-KR" altLang="en-US" sz="1400" b="1" dirty="0">
                  <a:solidFill>
                    <a:schemeClr val="tx2"/>
                  </a:solidFill>
                  <a:latin typeface="+mn-ea"/>
                  <a:ea typeface="+mn-ea"/>
                </a:rPr>
                <a:t>힘내</a:t>
              </a:r>
              <a:r>
                <a:rPr lang="en-US" altLang="ko-KR" sz="1400" b="1" dirty="0">
                  <a:solidFill>
                    <a:schemeClr val="tx2"/>
                  </a:solidFill>
                  <a:latin typeface="+mn-ea"/>
                  <a:ea typeface="+mn-ea"/>
                </a:rPr>
                <a:t>, </a:t>
              </a:r>
              <a:r>
                <a:rPr lang="ko-KR" altLang="en-US" sz="1400" b="1" dirty="0">
                  <a:solidFill>
                    <a:schemeClr val="tx2"/>
                  </a:solidFill>
                  <a:latin typeface="+mn-ea"/>
                  <a:ea typeface="+mn-ea"/>
                </a:rPr>
                <a:t>넌 잘할 수 있어</a:t>
              </a:r>
              <a:r>
                <a:rPr lang="en-US" altLang="ko-KR" sz="1400" b="1" dirty="0">
                  <a:solidFill>
                    <a:schemeClr val="tx2"/>
                  </a:solidFill>
                  <a:latin typeface="+mn-ea"/>
                  <a:ea typeface="+mn-ea"/>
                </a:rPr>
                <a:t>, </a:t>
              </a:r>
              <a:r>
                <a:rPr lang="ko-KR" altLang="en-US" sz="1400" b="1" dirty="0">
                  <a:solidFill>
                    <a:schemeClr val="tx2"/>
                  </a:solidFill>
                  <a:latin typeface="+mn-ea"/>
                  <a:ea typeface="+mn-ea"/>
                </a:rPr>
                <a:t>잘 해낼 거야</a:t>
              </a:r>
              <a:r>
                <a:rPr lang="en-US" altLang="ko-KR" sz="1400" b="1" dirty="0">
                  <a:solidFill>
                    <a:schemeClr val="tx2"/>
                  </a:solidFill>
                  <a:latin typeface="+mn-ea"/>
                  <a:ea typeface="+mn-ea"/>
                </a:rPr>
                <a:t>, </a:t>
              </a:r>
              <a:r>
                <a:rPr lang="ko-KR" altLang="en-US" sz="1400" b="1" dirty="0">
                  <a:solidFill>
                    <a:schemeClr val="tx2"/>
                  </a:solidFill>
                  <a:latin typeface="+mn-ea"/>
                  <a:ea typeface="+mn-ea"/>
                </a:rPr>
                <a:t>가능성이 있어</a:t>
              </a:r>
              <a:r>
                <a:rPr lang="en-US" altLang="ko-KR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.                                                               </a:t>
              </a:r>
              <a:r>
                <a:rPr lang="ko-KR" altLang="en-US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너 </a:t>
              </a:r>
              <a:r>
                <a:rPr lang="ko-KR" altLang="en-US" sz="1400" b="1" dirty="0">
                  <a:solidFill>
                    <a:schemeClr val="tx2"/>
                  </a:solidFill>
                  <a:latin typeface="+mn-ea"/>
                  <a:ea typeface="+mn-ea"/>
                </a:rPr>
                <a:t>정말 못생겼구나</a:t>
              </a:r>
              <a:r>
                <a:rPr lang="en-US" altLang="ko-KR" sz="1400" b="1" dirty="0">
                  <a:solidFill>
                    <a:schemeClr val="tx2"/>
                  </a:solidFill>
                  <a:latin typeface="+mn-ea"/>
                  <a:ea typeface="+mn-ea"/>
                </a:rPr>
                <a:t>. </a:t>
              </a:r>
              <a:r>
                <a:rPr lang="ko-KR" altLang="en-US" sz="1400" b="1" dirty="0">
                  <a:solidFill>
                    <a:schemeClr val="tx2"/>
                  </a:solidFill>
                  <a:latin typeface="+mn-ea"/>
                  <a:ea typeface="+mn-ea"/>
                </a:rPr>
                <a:t>너 웃기게 생겼어</a:t>
              </a:r>
              <a:r>
                <a:rPr lang="en-US" altLang="ko-KR" sz="1400" b="1" dirty="0">
                  <a:solidFill>
                    <a:schemeClr val="tx2"/>
                  </a:solidFill>
                  <a:latin typeface="+mn-ea"/>
                  <a:ea typeface="+mn-ea"/>
                </a:rPr>
                <a:t>. </a:t>
              </a:r>
              <a:r>
                <a:rPr lang="en-US" altLang="ko-KR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/>
              </a:r>
              <a:br>
                <a:rPr lang="en-US" altLang="ko-KR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</a:br>
              <a:r>
                <a:rPr lang="en-US" altLang="ko-KR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---&gt; </a:t>
              </a:r>
              <a:r>
                <a:rPr lang="ko-KR" altLang="en-US" sz="1400" b="1" dirty="0">
                  <a:solidFill>
                    <a:schemeClr val="tx2"/>
                  </a:solidFill>
                  <a:latin typeface="+mn-ea"/>
                  <a:ea typeface="+mn-ea"/>
                </a:rPr>
                <a:t>넌 개성 있는 얼굴이야</a:t>
              </a:r>
              <a:r>
                <a:rPr lang="en-US" altLang="ko-KR" sz="1400" b="1" dirty="0">
                  <a:solidFill>
                    <a:schemeClr val="tx2"/>
                  </a:solidFill>
                  <a:latin typeface="+mn-ea"/>
                  <a:ea typeface="+mn-ea"/>
                </a:rPr>
                <a:t>. </a:t>
              </a:r>
              <a:r>
                <a:rPr lang="ko-KR" altLang="en-US" sz="1400" b="1" dirty="0">
                  <a:solidFill>
                    <a:schemeClr val="tx2"/>
                  </a:solidFill>
                  <a:latin typeface="+mn-ea"/>
                  <a:ea typeface="+mn-ea"/>
                </a:rPr>
                <a:t>너만의 매력이 있어</a:t>
              </a:r>
              <a:r>
                <a:rPr lang="en-US" altLang="ko-KR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.                                                                    </a:t>
              </a:r>
              <a:r>
                <a:rPr lang="ko-KR" altLang="en-US" sz="1400" b="1" dirty="0">
                  <a:solidFill>
                    <a:schemeClr val="tx2"/>
                  </a:solidFill>
                  <a:latin typeface="+mn-ea"/>
                  <a:ea typeface="+mn-ea"/>
                </a:rPr>
                <a:t>짜증나</a:t>
              </a:r>
              <a:r>
                <a:rPr lang="en-US" altLang="ko-KR" sz="1400" b="1" dirty="0">
                  <a:solidFill>
                    <a:schemeClr val="tx2"/>
                  </a:solidFill>
                  <a:latin typeface="+mn-ea"/>
                  <a:ea typeface="+mn-ea"/>
                </a:rPr>
                <a:t>. </a:t>
              </a:r>
              <a:r>
                <a:rPr lang="ko-KR" altLang="en-US" sz="1400" b="1" dirty="0">
                  <a:solidFill>
                    <a:schemeClr val="tx2"/>
                  </a:solidFill>
                  <a:latin typeface="+mn-ea"/>
                  <a:ea typeface="+mn-ea"/>
                </a:rPr>
                <a:t>저리 가</a:t>
              </a:r>
              <a:r>
                <a:rPr lang="en-US" altLang="ko-KR" sz="1400" b="1" dirty="0">
                  <a:solidFill>
                    <a:schemeClr val="tx2"/>
                  </a:solidFill>
                  <a:latin typeface="+mn-ea"/>
                  <a:ea typeface="+mn-ea"/>
                </a:rPr>
                <a:t>. </a:t>
              </a:r>
              <a:r>
                <a:rPr lang="ko-KR" altLang="en-US" sz="1400" b="1" dirty="0">
                  <a:solidFill>
                    <a:schemeClr val="tx2"/>
                  </a:solidFill>
                  <a:latin typeface="+mn-ea"/>
                  <a:ea typeface="+mn-ea"/>
                </a:rPr>
                <a:t>꺼져</a:t>
              </a:r>
              <a:r>
                <a:rPr lang="en-US" altLang="ko-KR" sz="1400" b="1" dirty="0">
                  <a:solidFill>
                    <a:schemeClr val="tx2"/>
                  </a:solidFill>
                  <a:latin typeface="+mn-ea"/>
                  <a:ea typeface="+mn-ea"/>
                </a:rPr>
                <a:t>. </a:t>
              </a:r>
              <a:r>
                <a:rPr lang="en-US" altLang="ko-KR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/>
              </a:r>
              <a:br>
                <a:rPr lang="en-US" altLang="ko-KR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</a:br>
              <a:r>
                <a:rPr lang="en-US" altLang="ko-KR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---&gt; </a:t>
              </a:r>
              <a:r>
                <a:rPr lang="ko-KR" altLang="en-US" sz="1400" b="1" dirty="0">
                  <a:solidFill>
                    <a:schemeClr val="tx2"/>
                  </a:solidFill>
                  <a:latin typeface="+mn-ea"/>
                  <a:ea typeface="+mn-ea"/>
                </a:rPr>
                <a:t>나 기분이 좋지 않으니 나중에 얘기해도 될까</a:t>
              </a:r>
              <a:r>
                <a:rPr lang="en-US" altLang="ko-KR" sz="1400" b="1" dirty="0">
                  <a:solidFill>
                    <a:schemeClr val="tx2"/>
                  </a:solidFill>
                  <a:latin typeface="+mn-ea"/>
                  <a:ea typeface="+mn-ea"/>
                </a:rPr>
                <a:t>? </a:t>
              </a:r>
              <a:r>
                <a:rPr lang="en-US" altLang="ko-KR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/>
              </a:r>
              <a:br>
                <a:rPr lang="en-US" altLang="ko-KR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</a:br>
              <a:r>
                <a:rPr lang="ko-KR" altLang="en-US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나 </a:t>
              </a:r>
              <a:r>
                <a:rPr lang="ko-KR" altLang="en-US" sz="1400" b="1" dirty="0">
                  <a:solidFill>
                    <a:schemeClr val="tx2"/>
                  </a:solidFill>
                  <a:latin typeface="+mn-ea"/>
                  <a:ea typeface="+mn-ea"/>
                </a:rPr>
                <a:t>잠깐 혼자 있고 싶어</a:t>
              </a:r>
              <a:r>
                <a:rPr lang="en-US" altLang="ko-KR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.                                                        </a:t>
              </a:r>
              <a:r>
                <a:rPr lang="en-US" altLang="ko-KR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/>
              </a:r>
              <a:br>
                <a:rPr lang="en-US" altLang="ko-KR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</a:br>
              <a:r>
                <a:rPr lang="ko-KR" altLang="en-US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이게 </a:t>
              </a:r>
              <a:r>
                <a:rPr lang="ko-KR" altLang="en-US" sz="1400" b="1" dirty="0">
                  <a:solidFill>
                    <a:schemeClr val="tx2"/>
                  </a:solidFill>
                  <a:latin typeface="+mn-ea"/>
                  <a:ea typeface="+mn-ea"/>
                </a:rPr>
                <a:t>뭐야</a:t>
              </a:r>
              <a:r>
                <a:rPr lang="en-US" altLang="ko-KR" sz="1400" b="1" dirty="0">
                  <a:solidFill>
                    <a:schemeClr val="tx2"/>
                  </a:solidFill>
                  <a:latin typeface="+mn-ea"/>
                  <a:ea typeface="+mn-ea"/>
                </a:rPr>
                <a:t>. </a:t>
              </a:r>
              <a:r>
                <a:rPr lang="ko-KR" altLang="en-US" sz="1400" b="1" dirty="0">
                  <a:solidFill>
                    <a:schemeClr val="tx2"/>
                  </a:solidFill>
                  <a:latin typeface="+mn-ea"/>
                  <a:ea typeface="+mn-ea"/>
                </a:rPr>
                <a:t>이 것 밖에 못해</a:t>
              </a:r>
              <a:r>
                <a:rPr lang="en-US" altLang="ko-KR" sz="1400" b="1" dirty="0">
                  <a:solidFill>
                    <a:schemeClr val="tx2"/>
                  </a:solidFill>
                  <a:latin typeface="+mn-ea"/>
                  <a:ea typeface="+mn-ea"/>
                </a:rPr>
                <a:t>? </a:t>
              </a:r>
              <a:r>
                <a:rPr lang="en-US" altLang="ko-KR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/>
              </a:r>
              <a:br>
                <a:rPr lang="en-US" altLang="ko-KR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</a:br>
              <a:r>
                <a:rPr lang="en-US" altLang="ko-KR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---&gt; </a:t>
              </a:r>
              <a:r>
                <a:rPr lang="ko-KR" altLang="en-US" sz="1400" b="1" dirty="0">
                  <a:solidFill>
                    <a:schemeClr val="tx2"/>
                  </a:solidFill>
                  <a:latin typeface="+mn-ea"/>
                  <a:ea typeface="+mn-ea"/>
                </a:rPr>
                <a:t>잘 했어</a:t>
              </a:r>
              <a:r>
                <a:rPr lang="en-US" altLang="ko-KR" sz="1400" b="1" dirty="0">
                  <a:solidFill>
                    <a:schemeClr val="tx2"/>
                  </a:solidFill>
                  <a:latin typeface="+mn-ea"/>
                  <a:ea typeface="+mn-ea"/>
                </a:rPr>
                <a:t>. </a:t>
              </a:r>
              <a:r>
                <a:rPr lang="ko-KR" altLang="en-US" sz="1400" b="1" dirty="0">
                  <a:solidFill>
                    <a:schemeClr val="tx2"/>
                  </a:solidFill>
                  <a:latin typeface="+mn-ea"/>
                  <a:ea typeface="+mn-ea"/>
                </a:rPr>
                <a:t>조금만 더 하면 잘 할 수 있겠다</a:t>
              </a:r>
              <a:r>
                <a:rPr lang="en-US" altLang="ko-KR" sz="1400" b="1" dirty="0">
                  <a:solidFill>
                    <a:schemeClr val="tx2"/>
                  </a:solidFill>
                  <a:latin typeface="+mn-ea"/>
                  <a:ea typeface="+mn-ea"/>
                </a:rPr>
                <a:t>. </a:t>
              </a:r>
              <a:r>
                <a:rPr lang="ko-KR" altLang="en-US" sz="1400" b="1" dirty="0">
                  <a:solidFill>
                    <a:schemeClr val="tx2"/>
                  </a:solidFill>
                  <a:latin typeface="+mn-ea"/>
                  <a:ea typeface="+mn-ea"/>
                </a:rPr>
                <a:t>내가 도와줄게</a:t>
              </a:r>
              <a:r>
                <a:rPr lang="en-US" altLang="ko-KR" sz="1400" b="1" dirty="0">
                  <a:solidFill>
                    <a:schemeClr val="tx2"/>
                  </a:solidFill>
                  <a:latin typeface="+mn-ea"/>
                  <a:ea typeface="+mn-ea"/>
                </a:rPr>
                <a:t>. </a:t>
              </a:r>
              <a:r>
                <a:rPr lang="ko-KR" altLang="en-US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등</a:t>
              </a:r>
              <a:endPara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endParaRPr>
            </a:p>
            <a:p>
              <a:pPr marL="342900" indent="-342900" algn="l">
                <a:lnSpc>
                  <a:spcPct val="120000"/>
                </a:lnSpc>
                <a:buFont typeface="+mj-lt"/>
                <a:buAutoNum type="arabicPeriod" startAt="6"/>
              </a:pPr>
              <a:r>
                <a:rPr lang="ko-KR" altLang="en-US" sz="1400" b="1" dirty="0">
                  <a:solidFill>
                    <a:schemeClr val="tx2"/>
                  </a:solidFill>
                  <a:latin typeface="+mn-ea"/>
                </a:rPr>
                <a:t>친구와 친해지고</a:t>
              </a:r>
              <a:r>
                <a:rPr lang="en-US" altLang="ko-KR" sz="1400" b="1" dirty="0">
                  <a:solidFill>
                    <a:schemeClr val="tx2"/>
                  </a:solidFill>
                  <a:latin typeface="+mn-ea"/>
                </a:rPr>
                <a:t>, </a:t>
              </a:r>
              <a:r>
                <a:rPr lang="ko-KR" altLang="en-US" sz="1400" b="1" dirty="0">
                  <a:solidFill>
                    <a:schemeClr val="tx2"/>
                  </a:solidFill>
                  <a:latin typeface="+mn-ea"/>
                </a:rPr>
                <a:t>마음이 따뜻해지고</a:t>
              </a:r>
              <a:r>
                <a:rPr lang="en-US" altLang="ko-KR" sz="1400" b="1" dirty="0">
                  <a:solidFill>
                    <a:schemeClr val="tx2"/>
                  </a:solidFill>
                  <a:latin typeface="+mn-ea"/>
                </a:rPr>
                <a:t>, </a:t>
              </a:r>
              <a:r>
                <a:rPr lang="ko-KR" altLang="en-US" sz="1400" b="1" dirty="0">
                  <a:solidFill>
                    <a:schemeClr val="tx2"/>
                  </a:solidFill>
                  <a:latin typeface="+mn-ea"/>
                </a:rPr>
                <a:t>존중하는 마음이 생기고</a:t>
              </a:r>
              <a:r>
                <a:rPr lang="en-US" altLang="ko-KR" sz="1400" b="1" dirty="0">
                  <a:solidFill>
                    <a:schemeClr val="tx2"/>
                  </a:solidFill>
                  <a:latin typeface="+mn-ea"/>
                </a:rPr>
                <a:t>, </a:t>
              </a:r>
              <a:r>
                <a:rPr lang="ko-KR" altLang="en-US" sz="1400" b="1" dirty="0">
                  <a:solidFill>
                    <a:schemeClr val="tx2"/>
                  </a:solidFill>
                  <a:latin typeface="+mn-ea"/>
                </a:rPr>
                <a:t>긍정적인 마음이 되고</a:t>
              </a:r>
              <a:r>
                <a:rPr lang="en-US" altLang="ko-KR" sz="1400" b="1" dirty="0">
                  <a:solidFill>
                    <a:schemeClr val="tx2"/>
                  </a:solidFill>
                  <a:latin typeface="+mn-ea"/>
                </a:rPr>
                <a:t>, </a:t>
              </a:r>
              <a:r>
                <a:rPr lang="ko-KR" altLang="en-US" sz="1400" b="1" dirty="0">
                  <a:solidFill>
                    <a:schemeClr val="tx2"/>
                  </a:solidFill>
                  <a:latin typeface="+mn-ea"/>
                </a:rPr>
                <a:t>자신감 없는 친구를 격려할 수 있고</a:t>
              </a:r>
              <a:r>
                <a:rPr lang="en-US" altLang="ko-KR" sz="1400" b="1" dirty="0">
                  <a:solidFill>
                    <a:schemeClr val="tx2"/>
                  </a:solidFill>
                  <a:latin typeface="+mn-ea"/>
                </a:rPr>
                <a:t>, </a:t>
              </a:r>
              <a:r>
                <a:rPr lang="ko-KR" altLang="en-US" sz="1400" b="1" dirty="0">
                  <a:solidFill>
                    <a:schemeClr val="tx2"/>
                  </a:solidFill>
                  <a:latin typeface="+mn-ea"/>
                </a:rPr>
                <a:t>웃는 일이 많아지고</a:t>
              </a:r>
              <a:r>
                <a:rPr lang="en-US" altLang="ko-KR" sz="1400" b="1" dirty="0">
                  <a:solidFill>
                    <a:schemeClr val="tx2"/>
                  </a:solidFill>
                  <a:latin typeface="+mn-ea"/>
                </a:rPr>
                <a:t>, </a:t>
              </a:r>
              <a:r>
                <a:rPr lang="ko-KR" altLang="en-US" sz="1400" b="1" dirty="0">
                  <a:solidFill>
                    <a:schemeClr val="tx2"/>
                  </a:solidFill>
                  <a:latin typeface="+mn-ea"/>
                </a:rPr>
                <a:t>예쁜 말투를 갖게 되고</a:t>
              </a:r>
              <a:r>
                <a:rPr lang="en-US" altLang="ko-KR" sz="1400" b="1" dirty="0">
                  <a:solidFill>
                    <a:schemeClr val="tx2"/>
                  </a:solidFill>
                  <a:latin typeface="+mn-ea"/>
                </a:rPr>
                <a:t>, </a:t>
              </a:r>
              <a:r>
                <a:rPr lang="ko-KR" altLang="en-US" sz="1400" b="1" dirty="0">
                  <a:solidFill>
                    <a:schemeClr val="tx2"/>
                  </a:solidFill>
                  <a:latin typeface="+mn-ea"/>
                </a:rPr>
                <a:t>우정이 깊어지고 </a:t>
              </a:r>
              <a:r>
                <a:rPr lang="ko-KR" altLang="en-US" sz="1400" b="1" dirty="0" smtClean="0">
                  <a:solidFill>
                    <a:schemeClr val="tx2"/>
                  </a:solidFill>
                  <a:latin typeface="+mn-ea"/>
                </a:rPr>
                <a:t>등</a:t>
              </a:r>
              <a:endParaRPr lang="ko-KR" altLang="en-US" sz="1400" b="1" dirty="0">
                <a:solidFill>
                  <a:schemeClr val="tx2"/>
                </a:solidFill>
                <a:latin typeface="+mn-ea"/>
              </a:endParaRPr>
            </a:p>
          </p:txBody>
        </p:sp>
        <p:sp>
          <p:nvSpPr>
            <p:cNvPr id="9" name="제목 1"/>
            <p:cNvSpPr txBox="1">
              <a:spLocks/>
            </p:cNvSpPr>
            <p:nvPr/>
          </p:nvSpPr>
          <p:spPr>
            <a:xfrm>
              <a:off x="2923330" y="2481466"/>
              <a:ext cx="6211944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20000"/>
                </a:lnSpc>
              </a:pPr>
              <a:r>
                <a:rPr lang="ko-KR" altLang="en-US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나와 </a:t>
              </a:r>
              <a:r>
                <a:rPr lang="ko-KR" altLang="en-US" sz="1400" b="1" dirty="0">
                  <a:solidFill>
                    <a:schemeClr val="tx2"/>
                  </a:solidFill>
                  <a:latin typeface="+mn-ea"/>
                  <a:ea typeface="+mn-ea"/>
                </a:rPr>
                <a:t>짝이 소중하게 생각하는 가치와 이유를 발표하도록 하고</a:t>
              </a:r>
              <a:r>
                <a:rPr lang="en-US" altLang="ko-KR" sz="1400" b="1" dirty="0">
                  <a:solidFill>
                    <a:schemeClr val="tx2"/>
                  </a:solidFill>
                  <a:latin typeface="+mn-ea"/>
                  <a:ea typeface="+mn-ea"/>
                </a:rPr>
                <a:t>, </a:t>
              </a:r>
              <a:endPara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endParaRPr>
            </a:p>
            <a:p>
              <a:pPr algn="l">
                <a:lnSpc>
                  <a:spcPct val="120000"/>
                </a:lnSpc>
              </a:pPr>
              <a:r>
                <a:rPr lang="ko-KR" altLang="en-US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사람들마다 </a:t>
              </a:r>
              <a:r>
                <a:rPr lang="ko-KR" altLang="en-US" sz="1400" b="1" dirty="0">
                  <a:solidFill>
                    <a:schemeClr val="tx2"/>
                  </a:solidFill>
                  <a:latin typeface="+mn-ea"/>
                  <a:ea typeface="+mn-ea"/>
                </a:rPr>
                <a:t>소중히 여기는 가치가 다르다는 것을 이해하고 </a:t>
              </a:r>
              <a:endPara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endParaRPr>
            </a:p>
            <a:p>
              <a:pPr algn="l">
                <a:lnSpc>
                  <a:spcPct val="120000"/>
                </a:lnSpc>
              </a:pPr>
              <a:r>
                <a:rPr lang="ko-KR" altLang="en-US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이를 서로 </a:t>
              </a:r>
              <a:r>
                <a:rPr lang="ko-KR" altLang="en-US" sz="1400" b="1" dirty="0">
                  <a:solidFill>
                    <a:schemeClr val="tx2"/>
                  </a:solidFill>
                  <a:latin typeface="+mn-ea"/>
                  <a:ea typeface="+mn-ea"/>
                </a:rPr>
                <a:t>존중해주어야 함을 알도록 한다</a:t>
              </a:r>
              <a:r>
                <a:rPr lang="en-US" altLang="ko-KR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.</a:t>
              </a:r>
              <a:endParaRPr lang="en-US" altLang="ko-KR" sz="14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246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59626"/>
            <a:ext cx="4464496" cy="245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43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졸업작품\교육용교재\이미지\승현이와강낭콩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604" y="1062260"/>
            <a:ext cx="3071166" cy="17117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007972" y="5589240"/>
            <a:ext cx="5549608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민아</a:t>
            </a:r>
            <a:r>
              <a:rPr lang="ko-KR" altLang="en-US" sz="1800" b="1" dirty="0" smtClean="0">
                <a:solidFill>
                  <a:schemeClr val="accent1"/>
                </a:solidFill>
                <a:latin typeface="+mn-ea"/>
                <a:ea typeface="+mn-ea"/>
              </a:rPr>
              <a:t>네 </a:t>
            </a:r>
            <a:r>
              <a:rPr lang="ko-KR" altLang="en-US" sz="1800" b="1" dirty="0">
                <a:solidFill>
                  <a:schemeClr val="accent1"/>
                </a:solidFill>
                <a:latin typeface="+mn-ea"/>
                <a:ea typeface="+mn-ea"/>
              </a:rPr>
              <a:t>반 친구들은 이 문제를 어떻게 해결할까요</a:t>
            </a:r>
            <a:r>
              <a:rPr lang="en-US" altLang="ko-KR" sz="1800" b="1" dirty="0">
                <a:solidFill>
                  <a:schemeClr val="accent1"/>
                </a:solidFill>
                <a:latin typeface="+mn-ea"/>
                <a:ea typeface="+mn-ea"/>
              </a:rPr>
              <a:t>?</a:t>
            </a:r>
            <a:endParaRPr lang="ko-KR" altLang="en-US" sz="18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049485" y="2506382"/>
            <a:ext cx="1171378" cy="1152128"/>
            <a:chOff x="1024096" y="2564904"/>
            <a:chExt cx="1171378" cy="1152128"/>
          </a:xfrm>
        </p:grpSpPr>
        <p:sp>
          <p:nvSpPr>
            <p:cNvPr id="17" name="타원 16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43346" y="2877455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 smtClean="0">
                  <a:solidFill>
                    <a:schemeClr val="tx2"/>
                  </a:solidFill>
                </a:rPr>
                <a:t>민아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제목 1"/>
          <p:cNvSpPr txBox="1">
            <a:spLocks/>
          </p:cNvSpPr>
          <p:nvPr/>
        </p:nvSpPr>
        <p:spPr>
          <a:xfrm>
            <a:off x="2051720" y="2917318"/>
            <a:ext cx="5779892" cy="69705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네 반에서는 강낭콩 싹 키우기 실험을 하고 있었습니다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그런데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물을 주면 안 되는 강낭콩에 누군가가 계속 물을 주었습니다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.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3610490" y="4188146"/>
            <a:ext cx="1171378" cy="1152128"/>
            <a:chOff x="3203848" y="4221088"/>
            <a:chExt cx="1171378" cy="1152128"/>
          </a:xfrm>
        </p:grpSpPr>
        <p:sp>
          <p:nvSpPr>
            <p:cNvPr id="20" name="타원 19"/>
            <p:cNvSpPr/>
            <p:nvPr/>
          </p:nvSpPr>
          <p:spPr>
            <a:xfrm>
              <a:off x="3203848" y="4221088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23098" y="4491914"/>
              <a:ext cx="11521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b="1" dirty="0" smtClean="0">
                  <a:solidFill>
                    <a:schemeClr val="tx2"/>
                  </a:solidFill>
                  <a:latin typeface="+mn-ea"/>
                </a:rPr>
                <a:t>승현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2" name="제목 1"/>
          <p:cNvSpPr txBox="1">
            <a:spLocks/>
          </p:cNvSpPr>
          <p:nvPr/>
        </p:nvSpPr>
        <p:spPr>
          <a:xfrm>
            <a:off x="2037903" y="3799791"/>
            <a:ext cx="5559235" cy="69705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알고 보니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공부하는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것이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조금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느리고 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생각주머니가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작은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4528605" y="4622741"/>
            <a:ext cx="4435883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이가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모든 강낭콩에 물을 준 것이었습니다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2526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/>
      <p:bldP spid="22" grpId="0"/>
      <p:bldP spid="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2752763"/>
            <a:ext cx="2170495" cy="141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92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5359915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과학실험에서 </a:t>
            </a:r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민아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의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역할은 무엇인가요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473946"/>
            <a:ext cx="5688632" cy="36913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078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5978753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민아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는 </a:t>
            </a:r>
            <a:r>
              <a:rPr lang="ko-KR" alt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승현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이에게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왜 화가 났나요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2411760" y="2473946"/>
            <a:ext cx="5688632" cy="36913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10801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승현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이는 왜 모든 강낭콩 접시에 물을 주었나요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411760" y="2473946"/>
            <a:ext cx="5688632" cy="36913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055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267744" y="1689215"/>
            <a:ext cx="6122769" cy="87568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승현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이의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마음을 알게 된 민아와 반 친구들은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선생님께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무엇을 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부탁 드렸나요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3707904" y="2438153"/>
            <a:ext cx="4752528" cy="3655143"/>
            <a:chOff x="3707904" y="2366145"/>
            <a:chExt cx="4752528" cy="3655143"/>
          </a:xfrm>
        </p:grpSpPr>
        <p:sp>
          <p:nvSpPr>
            <p:cNvPr id="4" name="타원형 설명선 3"/>
            <p:cNvSpPr/>
            <p:nvPr/>
          </p:nvSpPr>
          <p:spPr>
            <a:xfrm>
              <a:off x="3707904" y="2366145"/>
              <a:ext cx="4752528" cy="3655143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44059" y="2803517"/>
              <a:ext cx="13430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rgbClr val="144698"/>
                  </a:solidFill>
                </a:rPr>
                <a:t>선생님</a:t>
              </a:r>
              <a:r>
                <a:rPr lang="en-US" altLang="ko-KR" sz="1600" b="1" dirty="0" smtClean="0">
                  <a:solidFill>
                    <a:srgbClr val="144698"/>
                  </a:solidFill>
                </a:rPr>
                <a:t>,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72200" y="5179876"/>
              <a:ext cx="13430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rgbClr val="144698"/>
                  </a:solidFill>
                </a:rPr>
                <a:t>해주세요</a:t>
              </a:r>
              <a:r>
                <a:rPr lang="en-US" altLang="ko-KR" sz="1600" b="1" dirty="0" smtClean="0">
                  <a:solidFill>
                    <a:srgbClr val="144698"/>
                  </a:solidFill>
                </a:rPr>
                <a:t>.</a:t>
              </a:r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4355976" y="3717032"/>
              <a:ext cx="35843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4355976" y="4257092"/>
              <a:ext cx="35843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>
              <a:off x="4355976" y="4797152"/>
              <a:ext cx="35843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079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승현이와 강낭콩</a:t>
            </a:r>
            <a:endParaRPr lang="en-US" altLang="ko-KR" sz="2000" b="1" dirty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8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2440</TotalTime>
  <Words>1334</Words>
  <Application>Microsoft Office PowerPoint</Application>
  <PresentationFormat>화면 슬라이드 쇼(4:3)</PresentationFormat>
  <Paragraphs>249</Paragraphs>
  <Slides>40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4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샤론의 장미</dc:title>
  <dc:creator>법인사무국</dc:creator>
  <cp:lastModifiedBy>kaywon</cp:lastModifiedBy>
  <cp:revision>229</cp:revision>
  <dcterms:created xsi:type="dcterms:W3CDTF">2014-07-28T01:30:23Z</dcterms:created>
  <dcterms:modified xsi:type="dcterms:W3CDTF">2016-01-15T14:21:57Z</dcterms:modified>
</cp:coreProperties>
</file>